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80" r:id="rId6"/>
    <p:sldId id="2147471714" r:id="rId7"/>
    <p:sldId id="2147471722" r:id="rId8"/>
    <p:sldId id="2147471721" r:id="rId9"/>
    <p:sldId id="2147471720" r:id="rId10"/>
    <p:sldId id="2147471719" r:id="rId11"/>
    <p:sldId id="2147471717" r:id="rId12"/>
    <p:sldId id="2147471718" r:id="rId13"/>
    <p:sldId id="2147471727" r:id="rId14"/>
    <p:sldId id="2147471715" r:id="rId15"/>
    <p:sldId id="2147471724" r:id="rId16"/>
    <p:sldId id="2147471726" r:id="rId17"/>
    <p:sldId id="2147471729" r:id="rId18"/>
    <p:sldId id="2147471730" r:id="rId19"/>
    <p:sldId id="274" r:id="rId2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BE9B-996B-A307-8FF6-2C5ED42C8088}" name="Wallace, Nicholas" initials="NW" userId="S::10036385@id.ohio.gov::ca660b82-71d4-4951-9716-2feadcbc972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2637"/>
    <a:srgbClr val="0066FF"/>
    <a:srgbClr val="9FB498"/>
    <a:srgbClr val="788772"/>
    <a:srgbClr val="0E3F75"/>
    <a:srgbClr val="525051"/>
    <a:srgbClr val="700017"/>
    <a:srgbClr val="A1A1A1"/>
    <a:srgbClr val="F200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E82EEC-195C-4256-86A6-3F8ADECA4C0E}" v="24" dt="2026-07-23T12:56:57.3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29" autoAdjust="0"/>
    <p:restoredTop sz="95101" autoAdjust="0"/>
  </p:normalViewPr>
  <p:slideViewPr>
    <p:cSldViewPr snapToGrid="0">
      <p:cViewPr varScale="1">
        <p:scale>
          <a:sx n="97" d="100"/>
          <a:sy n="97" d="100"/>
        </p:scale>
        <p:origin x="1044" y="30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xon, Christopher" userId="ac47cb37-b817-4f6d-9796-8540f297dc69" providerId="ADAL" clId="{8C3CFD02-BCF6-4197-AE88-E1D8DAECA856}"/>
    <pc:docChg chg="undo redo custSel addSld delSld modSld sldOrd modMainMaster">
      <pc:chgData name="Dixon, Christopher" userId="ac47cb37-b817-4f6d-9796-8540f297dc69" providerId="ADAL" clId="{8C3CFD02-BCF6-4197-AE88-E1D8DAECA856}" dt="2026-07-23T14:30:17.093" v="5289" actId="2696"/>
      <pc:docMkLst>
        <pc:docMk/>
      </pc:docMkLst>
      <pc:sldChg chg="modSp mod modClrScheme chgLayout">
        <pc:chgData name="Dixon, Christopher" userId="ac47cb37-b817-4f6d-9796-8540f297dc69" providerId="ADAL" clId="{8C3CFD02-BCF6-4197-AE88-E1D8DAECA856}" dt="2026-07-23T12:35:25.176" v="5226" actId="20577"/>
        <pc:sldMkLst>
          <pc:docMk/>
          <pc:sldMk cId="2300500265" sldId="256"/>
        </pc:sldMkLst>
        <pc:spChg chg="mod">
          <ac:chgData name="Dixon, Christopher" userId="ac47cb37-b817-4f6d-9796-8540f297dc69" providerId="ADAL" clId="{8C3CFD02-BCF6-4197-AE88-E1D8DAECA856}" dt="2026-07-23T12:35:25.176" v="5226" actId="20577"/>
          <ac:spMkLst>
            <pc:docMk/>
            <pc:sldMk cId="2300500265" sldId="256"/>
            <ac:spMk id="2" creationId="{93268024-99E2-43B2-BEDF-1D240992C203}"/>
          </ac:spMkLst>
        </pc:spChg>
        <pc:spChg chg="mod ord">
          <ac:chgData name="Dixon, Christopher" userId="ac47cb37-b817-4f6d-9796-8540f297dc69" providerId="ADAL" clId="{8C3CFD02-BCF6-4197-AE88-E1D8DAECA856}" dt="2026-07-23T12:33:50.103" v="5124" actId="20577"/>
          <ac:spMkLst>
            <pc:docMk/>
            <pc:sldMk cId="2300500265" sldId="256"/>
            <ac:spMk id="3" creationId="{01F83317-EF96-4E4F-9F49-50897727F1AC}"/>
          </ac:spMkLst>
        </pc:spChg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95992585" sldId="257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26223409" sldId="258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16191031" sldId="259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045623046" sldId="260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835049733" sldId="263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4087193720" sldId="264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655398965" sldId="265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357994753" sldId="267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168205526" sldId="268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915826015" sldId="269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263929246" sldId="270"/>
        </pc:sldMkLst>
      </pc:sldChg>
      <pc:sldChg chg="addSp delSp modSp mod">
        <pc:chgData name="Dixon, Christopher" userId="ac47cb37-b817-4f6d-9796-8540f297dc69" providerId="ADAL" clId="{8C3CFD02-BCF6-4197-AE88-E1D8DAECA856}" dt="2026-07-23T12:56:18.098" v="5286" actId="20577"/>
        <pc:sldMkLst>
          <pc:docMk/>
          <pc:sldMk cId="1149101798" sldId="274"/>
        </pc:sldMkLst>
        <pc:graphicFrameChg chg="mod modGraphic">
          <ac:chgData name="Dixon, Christopher" userId="ac47cb37-b817-4f6d-9796-8540f297dc69" providerId="ADAL" clId="{8C3CFD02-BCF6-4197-AE88-E1D8DAECA856}" dt="2026-07-23T12:56:18.098" v="5286" actId="20577"/>
          <ac:graphicFrameMkLst>
            <pc:docMk/>
            <pc:sldMk cId="1149101798" sldId="274"/>
            <ac:graphicFrameMk id="7" creationId="{4F6AD760-A331-ADAC-78E3-067FAF4CEF96}"/>
          </ac:graphicFrameMkLst>
        </pc:graphicFrameChg>
        <pc:picChg chg="add del mod">
          <ac:chgData name="Dixon, Christopher" userId="ac47cb37-b817-4f6d-9796-8540f297dc69" providerId="ADAL" clId="{8C3CFD02-BCF6-4197-AE88-E1D8DAECA856}" dt="2026-07-23T12:49:29.709" v="5251" actId="21"/>
          <ac:picMkLst>
            <pc:docMk/>
            <pc:sldMk cId="1149101798" sldId="274"/>
            <ac:picMk id="4" creationId="{EF93EE0B-70AF-9E7D-A9DE-991D29057243}"/>
          </ac:picMkLst>
        </pc:picChg>
        <pc:picChg chg="add del mod">
          <ac:chgData name="Dixon, Christopher" userId="ac47cb37-b817-4f6d-9796-8540f297dc69" providerId="ADAL" clId="{8C3CFD02-BCF6-4197-AE88-E1D8DAECA856}" dt="2026-07-23T12:50:49.798" v="5257" actId="478"/>
          <ac:picMkLst>
            <pc:docMk/>
            <pc:sldMk cId="1149101798" sldId="274"/>
            <ac:picMk id="5" creationId="{EF93EE0B-70AF-9E7D-A9DE-991D29057243}"/>
          </ac:picMkLst>
        </pc:picChg>
      </pc:sldChg>
      <pc:sldChg chg="modSp mod">
        <pc:chgData name="Dixon, Christopher" userId="ac47cb37-b817-4f6d-9796-8540f297dc69" providerId="ADAL" clId="{8C3CFD02-BCF6-4197-AE88-E1D8DAECA856}" dt="2026-07-23T14:26:54.531" v="5287" actId="20577"/>
        <pc:sldMkLst>
          <pc:docMk/>
          <pc:sldMk cId="772463556" sldId="280"/>
        </pc:sldMkLst>
        <pc:spChg chg="mod">
          <ac:chgData name="Dixon, Christopher" userId="ac47cb37-b817-4f6d-9796-8540f297dc69" providerId="ADAL" clId="{8C3CFD02-BCF6-4197-AE88-E1D8DAECA856}" dt="2026-07-23T14:26:54.531" v="5287" actId="20577"/>
          <ac:spMkLst>
            <pc:docMk/>
            <pc:sldMk cId="772463556" sldId="280"/>
            <ac:spMk id="11" creationId="{36B1AF6D-D118-FFB4-4760-4B150E7C0834}"/>
          </ac:spMkLst>
        </pc:spChg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390227127" sldId="2147471691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022639067" sldId="2147471692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138832503" sldId="2147471693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848460310" sldId="2147471694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528597178" sldId="2147471695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7991880" sldId="2147471696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4190082069" sldId="2147471697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999941389" sldId="2147471698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911338634" sldId="2147471699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976679190" sldId="2147471700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422124112" sldId="2147471701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062530017" sldId="2147471702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830198582" sldId="2147471703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179231400" sldId="2147471704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376004081" sldId="2147471705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703145586" sldId="2147471706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121096549" sldId="2147471707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898065890" sldId="2147471708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120484082" sldId="2147471709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1198175262" sldId="2147471710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227909795" sldId="2147471711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2277199074" sldId="2147471712"/>
        </pc:sldMkLst>
      </pc:sldChg>
      <pc:sldChg chg="del">
        <pc:chgData name="Dixon, Christopher" userId="ac47cb37-b817-4f6d-9796-8540f297dc69" providerId="ADAL" clId="{8C3CFD02-BCF6-4197-AE88-E1D8DAECA856}" dt="2026-07-23T12:40:40.119" v="5242" actId="2696"/>
        <pc:sldMkLst>
          <pc:docMk/>
          <pc:sldMk cId="3551353619" sldId="2147471713"/>
        </pc:sldMkLst>
      </pc:sldChg>
      <pc:sldChg chg="modSp mod">
        <pc:chgData name="Dixon, Christopher" userId="ac47cb37-b817-4f6d-9796-8540f297dc69" providerId="ADAL" clId="{8C3CFD02-BCF6-4197-AE88-E1D8DAECA856}" dt="2026-07-23T12:36:07.982" v="5227" actId="20577"/>
        <pc:sldMkLst>
          <pc:docMk/>
          <pc:sldMk cId="1256870197" sldId="2147471717"/>
        </pc:sldMkLst>
        <pc:spChg chg="mod">
          <ac:chgData name="Dixon, Christopher" userId="ac47cb37-b817-4f6d-9796-8540f297dc69" providerId="ADAL" clId="{8C3CFD02-BCF6-4197-AE88-E1D8DAECA856}" dt="2026-07-23T12:36:07.982" v="5227" actId="20577"/>
          <ac:spMkLst>
            <pc:docMk/>
            <pc:sldMk cId="1256870197" sldId="2147471717"/>
            <ac:spMk id="61" creationId="{8EB00DCA-48A8-8283-4B5F-79CE31AAA0CD}"/>
          </ac:spMkLst>
        </pc:spChg>
      </pc:sldChg>
      <pc:sldChg chg="del">
        <pc:chgData name="Dixon, Christopher" userId="ac47cb37-b817-4f6d-9796-8540f297dc69" providerId="ADAL" clId="{8C3CFD02-BCF6-4197-AE88-E1D8DAECA856}" dt="2026-07-23T12:41:35.826" v="5247" actId="47"/>
        <pc:sldMkLst>
          <pc:docMk/>
          <pc:sldMk cId="2855891413" sldId="2147471725"/>
        </pc:sldMkLst>
      </pc:sldChg>
      <pc:sldChg chg="add del">
        <pc:chgData name="Dixon, Christopher" userId="ac47cb37-b817-4f6d-9796-8540f297dc69" providerId="ADAL" clId="{8C3CFD02-BCF6-4197-AE88-E1D8DAECA856}" dt="2026-07-23T14:30:17.093" v="5289" actId="2696"/>
        <pc:sldMkLst>
          <pc:docMk/>
          <pc:sldMk cId="954912311" sldId="2147471727"/>
        </pc:sldMkLst>
      </pc:sldChg>
      <pc:sldChg chg="modSp">
        <pc:chgData name="Dixon, Christopher" userId="ac47cb37-b817-4f6d-9796-8540f297dc69" providerId="ADAL" clId="{8C3CFD02-BCF6-4197-AE88-E1D8DAECA856}" dt="2026-07-23T12:40:56.387" v="5246"/>
        <pc:sldMkLst>
          <pc:docMk/>
          <pc:sldMk cId="2834947620" sldId="2147471729"/>
        </pc:sldMkLst>
        <pc:spChg chg="mod">
          <ac:chgData name="Dixon, Christopher" userId="ac47cb37-b817-4f6d-9796-8540f297dc69" providerId="ADAL" clId="{8C3CFD02-BCF6-4197-AE88-E1D8DAECA856}" dt="2026-07-23T12:40:56.387" v="5246"/>
          <ac:spMkLst>
            <pc:docMk/>
            <pc:sldMk cId="2834947620" sldId="2147471729"/>
            <ac:spMk id="2" creationId="{EF592417-52D3-80F4-9798-C521E786F2F0}"/>
          </ac:spMkLst>
        </pc:spChg>
        <pc:spChg chg="mod">
          <ac:chgData name="Dixon, Christopher" userId="ac47cb37-b817-4f6d-9796-8540f297dc69" providerId="ADAL" clId="{8C3CFD02-BCF6-4197-AE88-E1D8DAECA856}" dt="2026-07-23T12:37:54.571" v="5228"/>
          <ac:spMkLst>
            <pc:docMk/>
            <pc:sldMk cId="2834947620" sldId="2147471729"/>
            <ac:spMk id="3" creationId="{423D20C4-62A4-117D-689F-8968B2EE5069}"/>
          </ac:spMkLst>
        </pc:spChg>
      </pc:sldChg>
      <pc:sldChg chg="addSp delSp modSp mod">
        <pc:chgData name="Dixon, Christopher" userId="ac47cb37-b817-4f6d-9796-8540f297dc69" providerId="ADAL" clId="{8C3CFD02-BCF6-4197-AE88-E1D8DAECA856}" dt="2026-07-23T12:40:48.726" v="5245" actId="20577"/>
        <pc:sldMkLst>
          <pc:docMk/>
          <pc:sldMk cId="3636730764" sldId="2147471730"/>
        </pc:sldMkLst>
        <pc:spChg chg="mod">
          <ac:chgData name="Dixon, Christopher" userId="ac47cb37-b817-4f6d-9796-8540f297dc69" providerId="ADAL" clId="{8C3CFD02-BCF6-4197-AE88-E1D8DAECA856}" dt="2026-07-23T12:40:48.726" v="5245" actId="20577"/>
          <ac:spMkLst>
            <pc:docMk/>
            <pc:sldMk cId="3636730764" sldId="2147471730"/>
            <ac:spMk id="2" creationId="{6733B1C9-3EEA-294F-3980-F0377FAB2825}"/>
          </ac:spMkLst>
        </pc:spChg>
        <pc:spChg chg="mod">
          <ac:chgData name="Dixon, Christopher" userId="ac47cb37-b817-4f6d-9796-8540f297dc69" providerId="ADAL" clId="{8C3CFD02-BCF6-4197-AE88-E1D8DAECA856}" dt="2026-07-23T12:40:19.089" v="5241" actId="115"/>
          <ac:spMkLst>
            <pc:docMk/>
            <pc:sldMk cId="3636730764" sldId="2147471730"/>
            <ac:spMk id="6" creationId="{F4783479-FA12-A489-09DB-A2D9703F5C5A}"/>
          </ac:spMkLst>
        </pc:spChg>
        <pc:picChg chg="add mod">
          <ac:chgData name="Dixon, Christopher" userId="ac47cb37-b817-4f6d-9796-8540f297dc69" providerId="ADAL" clId="{8C3CFD02-BCF6-4197-AE88-E1D8DAECA856}" dt="2026-07-23T12:40:05.888" v="5236" actId="208"/>
          <ac:picMkLst>
            <pc:docMk/>
            <pc:sldMk cId="3636730764" sldId="2147471730"/>
            <ac:picMk id="4" creationId="{09EF8EB1-8584-0C07-5150-CCF9E0B2448A}"/>
          </ac:picMkLst>
        </pc:picChg>
        <pc:picChg chg="del">
          <ac:chgData name="Dixon, Christopher" userId="ac47cb37-b817-4f6d-9796-8540f297dc69" providerId="ADAL" clId="{8C3CFD02-BCF6-4197-AE88-E1D8DAECA856}" dt="2026-07-23T12:39:42.816" v="5230" actId="478"/>
          <ac:picMkLst>
            <pc:docMk/>
            <pc:sldMk cId="3636730764" sldId="2147471730"/>
            <ac:picMk id="7" creationId="{5EB6B069-365E-B598-5805-6732FBBC43A7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hyperlink" Target="https://ohiolmi.com/LocalData/Lab" TargetMode="External"/><Relationship Id="rId1" Type="http://schemas.openxmlformats.org/officeDocument/2006/relationships/hyperlink" Target="https://ohiolmi.com/" TargetMode="External"/><Relationship Id="rId6" Type="http://schemas.openxmlformats.org/officeDocument/2006/relationships/image" Target="../media/image9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hyperlink" Target="https://ohiolmi.com/" TargetMode="External"/><Relationship Id="rId1" Type="http://schemas.openxmlformats.org/officeDocument/2006/relationships/image" Target="../media/image6.svg"/><Relationship Id="rId6" Type="http://schemas.openxmlformats.org/officeDocument/2006/relationships/image" Target="../media/image9.svg"/><Relationship Id="rId5" Type="http://schemas.openxmlformats.org/officeDocument/2006/relationships/hyperlink" Target="https://ohiolmi.com/LocalData/Lab" TargetMode="External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29101B-C6F8-4950-96D7-588967B12D8B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0C8845-F751-43BD-8E47-372E404F7259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Website</a:t>
          </a:r>
        </a:p>
      </dgm:t>
    </dgm:pt>
    <dgm:pt modelId="{A0EEB897-E43B-4D73-B135-FF80F9082CAA}" type="parTrans" cxnId="{A2694648-7CFA-4F71-9A37-E6F9A7A921D6}">
      <dgm:prSet/>
      <dgm:spPr/>
      <dgm:t>
        <a:bodyPr/>
        <a:lstStyle/>
        <a:p>
          <a:endParaRPr lang="en-US"/>
        </a:p>
      </dgm:t>
    </dgm:pt>
    <dgm:pt modelId="{6C160A0E-B86A-4B96-BCD2-C329218EC3ED}" type="sibTrans" cxnId="{A2694648-7CFA-4F71-9A37-E6F9A7A921D6}">
      <dgm:prSet/>
      <dgm:spPr/>
      <dgm:t>
        <a:bodyPr/>
        <a:lstStyle/>
        <a:p>
          <a:endParaRPr lang="en-US"/>
        </a:p>
      </dgm:t>
    </dgm:pt>
    <dgm:pt modelId="{A38FFDBE-3876-4FAD-82B1-8EE4439FFC2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hlinkClick xmlns:r="http://schemas.openxmlformats.org/officeDocument/2006/relationships" r:id="rId1"/>
            </a:rPr>
            <a:t>OhioLMI.com</a:t>
          </a:r>
          <a:endParaRPr lang="en-US" dirty="0"/>
        </a:p>
      </dgm:t>
    </dgm:pt>
    <dgm:pt modelId="{A4382467-2BF1-45CC-9256-083C79A6DEEB}" type="parTrans" cxnId="{AE7E236B-2BE3-440F-981F-A022FD50F8BA}">
      <dgm:prSet/>
      <dgm:spPr/>
      <dgm:t>
        <a:bodyPr/>
        <a:lstStyle/>
        <a:p>
          <a:endParaRPr lang="en-US"/>
        </a:p>
      </dgm:t>
    </dgm:pt>
    <dgm:pt modelId="{8639EBA4-10FB-47E1-B6D2-ACE5C6E4C45C}" type="sibTrans" cxnId="{AE7E236B-2BE3-440F-981F-A022FD50F8BA}">
      <dgm:prSet/>
      <dgm:spPr/>
      <dgm:t>
        <a:bodyPr/>
        <a:lstStyle/>
        <a:p>
          <a:endParaRPr lang="en-US"/>
        </a:p>
      </dgm:t>
    </dgm:pt>
    <dgm:pt modelId="{DE8AEB49-2802-4202-AF92-7F88F04871F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Email</a:t>
          </a:r>
        </a:p>
      </dgm:t>
    </dgm:pt>
    <dgm:pt modelId="{E4D8D3E2-C2CB-4B75-9E26-4B917F9065B3}" type="parTrans" cxnId="{FE515CA8-86AD-4F03-9394-6559CB50769B}">
      <dgm:prSet/>
      <dgm:spPr/>
      <dgm:t>
        <a:bodyPr/>
        <a:lstStyle/>
        <a:p>
          <a:endParaRPr lang="en-US"/>
        </a:p>
      </dgm:t>
    </dgm:pt>
    <dgm:pt modelId="{91235C4E-3656-4F5C-B23A-CD6596C2701A}" type="sibTrans" cxnId="{FE515CA8-86AD-4F03-9394-6559CB50769B}">
      <dgm:prSet/>
      <dgm:spPr/>
      <dgm:t>
        <a:bodyPr/>
        <a:lstStyle/>
        <a:p>
          <a:endParaRPr lang="en-US"/>
        </a:p>
      </dgm:t>
    </dgm:pt>
    <dgm:pt modelId="{31580C8F-B637-4D33-A673-F12C06B2D9C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ContactLMI@jfs.ohio.gov</a:t>
          </a:r>
        </a:p>
      </dgm:t>
    </dgm:pt>
    <dgm:pt modelId="{1943BF18-7287-440A-897C-0C70A795F25E}" type="parTrans" cxnId="{45D6A3A1-65A0-426A-BDB4-BEC09F8DDB82}">
      <dgm:prSet/>
      <dgm:spPr/>
      <dgm:t>
        <a:bodyPr/>
        <a:lstStyle/>
        <a:p>
          <a:endParaRPr lang="en-US"/>
        </a:p>
      </dgm:t>
    </dgm:pt>
    <dgm:pt modelId="{F193FF9D-A43D-4F76-A361-D8FF23606B15}" type="sibTrans" cxnId="{45D6A3A1-65A0-426A-BDB4-BEC09F8DDB82}">
      <dgm:prSet/>
      <dgm:spPr/>
      <dgm:t>
        <a:bodyPr/>
        <a:lstStyle/>
        <a:p>
          <a:endParaRPr lang="en-US"/>
        </a:p>
      </dgm:t>
    </dgm:pt>
    <dgm:pt modelId="{EC3F65F7-EB34-4C4A-8971-32655CE8A16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Call</a:t>
          </a:r>
        </a:p>
      </dgm:t>
    </dgm:pt>
    <dgm:pt modelId="{F376D8C8-4111-4F45-9706-D0A61D3A2E03}" type="parTrans" cxnId="{5447764B-E705-4EF2-B46A-FB8F9B6B61B2}">
      <dgm:prSet/>
      <dgm:spPr/>
      <dgm:t>
        <a:bodyPr/>
        <a:lstStyle/>
        <a:p>
          <a:endParaRPr lang="en-US"/>
        </a:p>
      </dgm:t>
    </dgm:pt>
    <dgm:pt modelId="{0B29791A-7DFA-484D-94B2-395C34278543}" type="sibTrans" cxnId="{5447764B-E705-4EF2-B46A-FB8F9B6B61B2}">
      <dgm:prSet/>
      <dgm:spPr/>
      <dgm:t>
        <a:bodyPr/>
        <a:lstStyle/>
        <a:p>
          <a:endParaRPr lang="en-US"/>
        </a:p>
      </dgm:t>
    </dgm:pt>
    <dgm:pt modelId="{5D3FD883-29C0-4252-B593-A1F2BF43D2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(614) 752-9494</a:t>
          </a:r>
        </a:p>
      </dgm:t>
    </dgm:pt>
    <dgm:pt modelId="{FEB32E19-0027-4047-923E-73C2A7BC97EA}" type="parTrans" cxnId="{4DC15BC1-60E6-4579-B9AA-FADC428B4647}">
      <dgm:prSet/>
      <dgm:spPr/>
      <dgm:t>
        <a:bodyPr/>
        <a:lstStyle/>
        <a:p>
          <a:endParaRPr lang="en-US"/>
        </a:p>
      </dgm:t>
    </dgm:pt>
    <dgm:pt modelId="{D219F0F8-CD1D-434A-B5B0-DC92CFB73F9D}" type="sibTrans" cxnId="{4DC15BC1-60E6-4579-B9AA-FADC428B4647}">
      <dgm:prSet/>
      <dgm:spPr/>
      <dgm:t>
        <a:bodyPr/>
        <a:lstStyle/>
        <a:p>
          <a:endParaRPr lang="en-US"/>
        </a:p>
      </dgm:t>
    </dgm:pt>
    <dgm:pt modelId="{6290990E-1E7F-4644-815E-484E11CF189D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LMI Learning Lab</a:t>
          </a:r>
        </a:p>
      </dgm:t>
    </dgm:pt>
    <dgm:pt modelId="{A7F26495-DDF1-430D-82CA-E6A216D39C88}" type="parTrans" cxnId="{21622CEF-9251-4314-B0A1-287BF94B5DE7}">
      <dgm:prSet/>
      <dgm:spPr/>
      <dgm:t>
        <a:bodyPr/>
        <a:lstStyle/>
        <a:p>
          <a:endParaRPr lang="en-US"/>
        </a:p>
      </dgm:t>
    </dgm:pt>
    <dgm:pt modelId="{08DD1CFD-744B-44C8-AA26-490EF0067A70}" type="sibTrans" cxnId="{21622CEF-9251-4314-B0A1-287BF94B5DE7}">
      <dgm:prSet/>
      <dgm:spPr/>
      <dgm:t>
        <a:bodyPr/>
        <a:lstStyle/>
        <a:p>
          <a:endParaRPr lang="en-US"/>
        </a:p>
      </dgm:t>
    </dgm:pt>
    <dgm:pt modelId="{AE8004B1-C722-42CD-8AD8-FE03D766CD2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hlinkClick xmlns:r="http://schemas.openxmlformats.org/officeDocument/2006/relationships" r:id="rId2"/>
            </a:rPr>
            <a:t>Registration Page</a:t>
          </a:r>
          <a:endParaRPr lang="en-US" dirty="0"/>
        </a:p>
      </dgm:t>
    </dgm:pt>
    <dgm:pt modelId="{A2126ADD-AD48-4133-8640-0D9C1595DA7D}" type="parTrans" cxnId="{5B75795E-DDB9-4E7F-80BA-7FF23FD91D8F}">
      <dgm:prSet/>
      <dgm:spPr/>
      <dgm:t>
        <a:bodyPr/>
        <a:lstStyle/>
        <a:p>
          <a:endParaRPr lang="en-US"/>
        </a:p>
      </dgm:t>
    </dgm:pt>
    <dgm:pt modelId="{E17FE922-47C5-47E5-9435-50676DF82CD1}" type="sibTrans" cxnId="{5B75795E-DDB9-4E7F-80BA-7FF23FD91D8F}">
      <dgm:prSet/>
      <dgm:spPr/>
      <dgm:t>
        <a:bodyPr/>
        <a:lstStyle/>
        <a:p>
          <a:endParaRPr lang="en-US"/>
        </a:p>
      </dgm:t>
    </dgm:pt>
    <dgm:pt modelId="{F4395578-F387-4E24-B850-52B5CEDDDEF4}" type="pres">
      <dgm:prSet presAssocID="{A629101B-C6F8-4950-96D7-588967B12D8B}" presName="root" presStyleCnt="0">
        <dgm:presLayoutVars>
          <dgm:dir/>
          <dgm:resizeHandles val="exact"/>
        </dgm:presLayoutVars>
      </dgm:prSet>
      <dgm:spPr/>
    </dgm:pt>
    <dgm:pt modelId="{F092B62C-21C8-40AB-ABAB-718C504A1B3C}" type="pres">
      <dgm:prSet presAssocID="{B70C8845-F751-43BD-8E47-372E404F7259}" presName="compNode" presStyleCnt="0"/>
      <dgm:spPr/>
    </dgm:pt>
    <dgm:pt modelId="{B2B28FD1-468E-4062-BC73-26E9D8E36A0D}" type="pres">
      <dgm:prSet presAssocID="{B70C8845-F751-43BD-8E47-372E404F7259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E87459E0-31D9-4E9F-B69B-ACFA46A23A57}" type="pres">
      <dgm:prSet presAssocID="{B70C8845-F751-43BD-8E47-372E404F7259}" presName="iconSpace" presStyleCnt="0"/>
      <dgm:spPr/>
    </dgm:pt>
    <dgm:pt modelId="{D6BC269F-FA81-4B84-8246-662A01E09536}" type="pres">
      <dgm:prSet presAssocID="{B70C8845-F751-43BD-8E47-372E404F7259}" presName="parTx" presStyleLbl="revTx" presStyleIdx="0" presStyleCnt="8">
        <dgm:presLayoutVars>
          <dgm:chMax val="0"/>
          <dgm:chPref val="0"/>
        </dgm:presLayoutVars>
      </dgm:prSet>
      <dgm:spPr/>
    </dgm:pt>
    <dgm:pt modelId="{F56ADFEE-DD8B-490D-8B44-A5957A2A2CF4}" type="pres">
      <dgm:prSet presAssocID="{B70C8845-F751-43BD-8E47-372E404F7259}" presName="txSpace" presStyleCnt="0"/>
      <dgm:spPr/>
    </dgm:pt>
    <dgm:pt modelId="{07414D0C-0C0A-42FE-B503-BDD5F8749FE5}" type="pres">
      <dgm:prSet presAssocID="{B70C8845-F751-43BD-8E47-372E404F7259}" presName="desTx" presStyleLbl="revTx" presStyleIdx="1" presStyleCnt="8">
        <dgm:presLayoutVars/>
      </dgm:prSet>
      <dgm:spPr/>
    </dgm:pt>
    <dgm:pt modelId="{201EAA9A-A59C-44F9-ABF0-454DF787D1ED}" type="pres">
      <dgm:prSet presAssocID="{6C160A0E-B86A-4B96-BCD2-C329218EC3ED}" presName="sibTrans" presStyleCnt="0"/>
      <dgm:spPr/>
    </dgm:pt>
    <dgm:pt modelId="{B6D08C8D-BB53-4D08-8E7A-5511C96B7076}" type="pres">
      <dgm:prSet presAssocID="{DE8AEB49-2802-4202-AF92-7F88F04871F7}" presName="compNode" presStyleCnt="0"/>
      <dgm:spPr/>
    </dgm:pt>
    <dgm:pt modelId="{8099EFC7-0A94-458B-9E0E-470BB5C2A2D0}" type="pres">
      <dgm:prSet presAssocID="{DE8AEB49-2802-4202-AF92-7F88F04871F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CD7BFFC2-1996-4245-A8D9-F130DE71372B}" type="pres">
      <dgm:prSet presAssocID="{DE8AEB49-2802-4202-AF92-7F88F04871F7}" presName="iconSpace" presStyleCnt="0"/>
      <dgm:spPr/>
    </dgm:pt>
    <dgm:pt modelId="{67EBAEAC-89BB-4C57-B2AC-C4FE82D9EAD1}" type="pres">
      <dgm:prSet presAssocID="{DE8AEB49-2802-4202-AF92-7F88F04871F7}" presName="parTx" presStyleLbl="revTx" presStyleIdx="2" presStyleCnt="8">
        <dgm:presLayoutVars>
          <dgm:chMax val="0"/>
          <dgm:chPref val="0"/>
        </dgm:presLayoutVars>
      </dgm:prSet>
      <dgm:spPr/>
    </dgm:pt>
    <dgm:pt modelId="{9802C3F0-2006-45B5-BF52-26B1567EA625}" type="pres">
      <dgm:prSet presAssocID="{DE8AEB49-2802-4202-AF92-7F88F04871F7}" presName="txSpace" presStyleCnt="0"/>
      <dgm:spPr/>
    </dgm:pt>
    <dgm:pt modelId="{7C9BBF6C-0FC8-4162-B760-EAA3783A5B1F}" type="pres">
      <dgm:prSet presAssocID="{DE8AEB49-2802-4202-AF92-7F88F04871F7}" presName="desTx" presStyleLbl="revTx" presStyleIdx="3" presStyleCnt="8">
        <dgm:presLayoutVars/>
      </dgm:prSet>
      <dgm:spPr/>
    </dgm:pt>
    <dgm:pt modelId="{CABCFBEB-B6A4-4372-95A3-3051B99BBD7A}" type="pres">
      <dgm:prSet presAssocID="{91235C4E-3656-4F5C-B23A-CD6596C2701A}" presName="sibTrans" presStyleCnt="0"/>
      <dgm:spPr/>
    </dgm:pt>
    <dgm:pt modelId="{1E518A9D-3C44-49F9-9036-C98DB6A17FB8}" type="pres">
      <dgm:prSet presAssocID="{6290990E-1E7F-4644-815E-484E11CF189D}" presName="compNode" presStyleCnt="0"/>
      <dgm:spPr/>
    </dgm:pt>
    <dgm:pt modelId="{50B5D7DD-C55B-4C24-A621-25697E6E53CD}" type="pres">
      <dgm:prSet presAssocID="{6290990E-1E7F-4644-815E-484E11CF189D}" presName="iconRect" presStyleLbl="nod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esentation with bar chart with solid fill"/>
        </a:ext>
      </dgm:extLst>
    </dgm:pt>
    <dgm:pt modelId="{B0E022EE-C9B2-48EB-A00D-C3B788AEB6CB}" type="pres">
      <dgm:prSet presAssocID="{6290990E-1E7F-4644-815E-484E11CF189D}" presName="iconSpace" presStyleCnt="0"/>
      <dgm:spPr/>
    </dgm:pt>
    <dgm:pt modelId="{59618874-5E38-47EC-8579-A4A278CF186A}" type="pres">
      <dgm:prSet presAssocID="{6290990E-1E7F-4644-815E-484E11CF189D}" presName="parTx" presStyleLbl="revTx" presStyleIdx="4" presStyleCnt="8">
        <dgm:presLayoutVars>
          <dgm:chMax val="0"/>
          <dgm:chPref val="0"/>
        </dgm:presLayoutVars>
      </dgm:prSet>
      <dgm:spPr/>
    </dgm:pt>
    <dgm:pt modelId="{656404FD-EB23-4276-9259-9611F8A48F14}" type="pres">
      <dgm:prSet presAssocID="{6290990E-1E7F-4644-815E-484E11CF189D}" presName="txSpace" presStyleCnt="0"/>
      <dgm:spPr/>
    </dgm:pt>
    <dgm:pt modelId="{CE6F351B-0762-4102-A518-F8F3A23C1F96}" type="pres">
      <dgm:prSet presAssocID="{6290990E-1E7F-4644-815E-484E11CF189D}" presName="desTx" presStyleLbl="revTx" presStyleIdx="5" presStyleCnt="8">
        <dgm:presLayoutVars/>
      </dgm:prSet>
      <dgm:spPr/>
    </dgm:pt>
    <dgm:pt modelId="{2BCE5A7A-4ECE-4C7F-A383-50477BDFF385}" type="pres">
      <dgm:prSet presAssocID="{08DD1CFD-744B-44C8-AA26-490EF0067A70}" presName="sibTrans" presStyleCnt="0"/>
      <dgm:spPr/>
    </dgm:pt>
    <dgm:pt modelId="{62FC301E-A7BF-4513-851B-17F8E34A1219}" type="pres">
      <dgm:prSet presAssocID="{EC3F65F7-EB34-4C4A-8971-32655CE8A160}" presName="compNode" presStyleCnt="0"/>
      <dgm:spPr/>
    </dgm:pt>
    <dgm:pt modelId="{7AD8A5B3-A05E-42F8-91EA-80E7CD4995DA}" type="pres">
      <dgm:prSet presAssocID="{EC3F65F7-EB34-4C4A-8971-32655CE8A160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17655C3A-CA70-452B-A8DD-84F31586F142}" type="pres">
      <dgm:prSet presAssocID="{EC3F65F7-EB34-4C4A-8971-32655CE8A160}" presName="iconSpace" presStyleCnt="0"/>
      <dgm:spPr/>
    </dgm:pt>
    <dgm:pt modelId="{5C145D3B-DF7C-4E5B-829E-6E21D36A2247}" type="pres">
      <dgm:prSet presAssocID="{EC3F65F7-EB34-4C4A-8971-32655CE8A160}" presName="parTx" presStyleLbl="revTx" presStyleIdx="6" presStyleCnt="8">
        <dgm:presLayoutVars>
          <dgm:chMax val="0"/>
          <dgm:chPref val="0"/>
        </dgm:presLayoutVars>
      </dgm:prSet>
      <dgm:spPr/>
    </dgm:pt>
    <dgm:pt modelId="{0B909E72-897C-4BA0-8CDC-A6869FAB0FDF}" type="pres">
      <dgm:prSet presAssocID="{EC3F65F7-EB34-4C4A-8971-32655CE8A160}" presName="txSpace" presStyleCnt="0"/>
      <dgm:spPr/>
    </dgm:pt>
    <dgm:pt modelId="{A2FF2708-0269-41E3-BFE1-8155C807C711}" type="pres">
      <dgm:prSet presAssocID="{EC3F65F7-EB34-4C4A-8971-32655CE8A160}" presName="desTx" presStyleLbl="revTx" presStyleIdx="7" presStyleCnt="8">
        <dgm:presLayoutVars/>
      </dgm:prSet>
      <dgm:spPr/>
    </dgm:pt>
  </dgm:ptLst>
  <dgm:cxnLst>
    <dgm:cxn modelId="{5B75795E-DDB9-4E7F-80BA-7FF23FD91D8F}" srcId="{6290990E-1E7F-4644-815E-484E11CF189D}" destId="{AE8004B1-C722-42CD-8AD8-FE03D766CD23}" srcOrd="0" destOrd="0" parTransId="{A2126ADD-AD48-4133-8640-0D9C1595DA7D}" sibTransId="{E17FE922-47C5-47E5-9435-50676DF82CD1}"/>
    <dgm:cxn modelId="{AC152943-B64E-4012-96F6-238D20D37453}" type="presOf" srcId="{A38FFDBE-3876-4FAD-82B1-8EE4439FFC21}" destId="{07414D0C-0C0A-42FE-B503-BDD5F8749FE5}" srcOrd="0" destOrd="0" presId="urn:microsoft.com/office/officeart/2018/5/layout/CenteredIconLabelDescriptionList"/>
    <dgm:cxn modelId="{580BF447-291B-4A83-BCCD-9F8107B19EB0}" type="presOf" srcId="{AE8004B1-C722-42CD-8AD8-FE03D766CD23}" destId="{CE6F351B-0762-4102-A518-F8F3A23C1F96}" srcOrd="0" destOrd="0" presId="urn:microsoft.com/office/officeart/2018/5/layout/CenteredIconLabelDescriptionList"/>
    <dgm:cxn modelId="{A2694648-7CFA-4F71-9A37-E6F9A7A921D6}" srcId="{A629101B-C6F8-4950-96D7-588967B12D8B}" destId="{B70C8845-F751-43BD-8E47-372E404F7259}" srcOrd="0" destOrd="0" parTransId="{A0EEB897-E43B-4D73-B135-FF80F9082CAA}" sibTransId="{6C160A0E-B86A-4B96-BCD2-C329218EC3ED}"/>
    <dgm:cxn modelId="{53B6EE69-6B39-4840-8746-571D8423C9B4}" type="presOf" srcId="{6290990E-1E7F-4644-815E-484E11CF189D}" destId="{59618874-5E38-47EC-8579-A4A278CF186A}" srcOrd="0" destOrd="0" presId="urn:microsoft.com/office/officeart/2018/5/layout/CenteredIconLabelDescriptionList"/>
    <dgm:cxn modelId="{AE7E236B-2BE3-440F-981F-A022FD50F8BA}" srcId="{B70C8845-F751-43BD-8E47-372E404F7259}" destId="{A38FFDBE-3876-4FAD-82B1-8EE4439FFC21}" srcOrd="0" destOrd="0" parTransId="{A4382467-2BF1-45CC-9256-083C79A6DEEB}" sibTransId="{8639EBA4-10FB-47E1-B6D2-ACE5C6E4C45C}"/>
    <dgm:cxn modelId="{5447764B-E705-4EF2-B46A-FB8F9B6B61B2}" srcId="{A629101B-C6F8-4950-96D7-588967B12D8B}" destId="{EC3F65F7-EB34-4C4A-8971-32655CE8A160}" srcOrd="3" destOrd="0" parTransId="{F376D8C8-4111-4F45-9706-D0A61D3A2E03}" sibTransId="{0B29791A-7DFA-484D-94B2-395C34278543}"/>
    <dgm:cxn modelId="{40345A57-CE71-4827-98DC-7134EDB5178C}" type="presOf" srcId="{DE8AEB49-2802-4202-AF92-7F88F04871F7}" destId="{67EBAEAC-89BB-4C57-B2AC-C4FE82D9EAD1}" srcOrd="0" destOrd="0" presId="urn:microsoft.com/office/officeart/2018/5/layout/CenteredIconLabelDescriptionList"/>
    <dgm:cxn modelId="{3232897F-5677-404F-B9B9-206BDB309759}" type="presOf" srcId="{31580C8F-B637-4D33-A673-F12C06B2D9C3}" destId="{7C9BBF6C-0FC8-4162-B760-EAA3783A5B1F}" srcOrd="0" destOrd="0" presId="urn:microsoft.com/office/officeart/2018/5/layout/CenteredIconLabelDescriptionList"/>
    <dgm:cxn modelId="{45D6A3A1-65A0-426A-BDB4-BEC09F8DDB82}" srcId="{DE8AEB49-2802-4202-AF92-7F88F04871F7}" destId="{31580C8F-B637-4D33-A673-F12C06B2D9C3}" srcOrd="0" destOrd="0" parTransId="{1943BF18-7287-440A-897C-0C70A795F25E}" sibTransId="{F193FF9D-A43D-4F76-A361-D8FF23606B15}"/>
    <dgm:cxn modelId="{8698ABA4-1520-4D3D-881D-60C120A3AA1A}" type="presOf" srcId="{B70C8845-F751-43BD-8E47-372E404F7259}" destId="{D6BC269F-FA81-4B84-8246-662A01E09536}" srcOrd="0" destOrd="0" presId="urn:microsoft.com/office/officeart/2018/5/layout/CenteredIconLabelDescriptionList"/>
    <dgm:cxn modelId="{FE515CA8-86AD-4F03-9394-6559CB50769B}" srcId="{A629101B-C6F8-4950-96D7-588967B12D8B}" destId="{DE8AEB49-2802-4202-AF92-7F88F04871F7}" srcOrd="1" destOrd="0" parTransId="{E4D8D3E2-C2CB-4B75-9E26-4B917F9065B3}" sibTransId="{91235C4E-3656-4F5C-B23A-CD6596C2701A}"/>
    <dgm:cxn modelId="{4DC15BC1-60E6-4579-B9AA-FADC428B4647}" srcId="{EC3F65F7-EB34-4C4A-8971-32655CE8A160}" destId="{5D3FD883-29C0-4252-B593-A1F2BF43D22D}" srcOrd="0" destOrd="0" parTransId="{FEB32E19-0027-4047-923E-73C2A7BC97EA}" sibTransId="{D219F0F8-CD1D-434A-B5B0-DC92CFB73F9D}"/>
    <dgm:cxn modelId="{823120C2-E51A-4744-8044-6497DF2B7897}" type="presOf" srcId="{A629101B-C6F8-4950-96D7-588967B12D8B}" destId="{F4395578-F387-4E24-B850-52B5CEDDDEF4}" srcOrd="0" destOrd="0" presId="urn:microsoft.com/office/officeart/2018/5/layout/CenteredIconLabelDescriptionList"/>
    <dgm:cxn modelId="{F08CD1CB-08DD-4B7C-A6DD-907C0D8C9138}" type="presOf" srcId="{5D3FD883-29C0-4252-B593-A1F2BF43D22D}" destId="{A2FF2708-0269-41E3-BFE1-8155C807C711}" srcOrd="0" destOrd="0" presId="urn:microsoft.com/office/officeart/2018/5/layout/CenteredIconLabelDescriptionList"/>
    <dgm:cxn modelId="{D9D9D3D9-D621-4304-A164-3E367D7C5D38}" type="presOf" srcId="{EC3F65F7-EB34-4C4A-8971-32655CE8A160}" destId="{5C145D3B-DF7C-4E5B-829E-6E21D36A2247}" srcOrd="0" destOrd="0" presId="urn:microsoft.com/office/officeart/2018/5/layout/CenteredIconLabelDescriptionList"/>
    <dgm:cxn modelId="{21622CEF-9251-4314-B0A1-287BF94B5DE7}" srcId="{A629101B-C6F8-4950-96D7-588967B12D8B}" destId="{6290990E-1E7F-4644-815E-484E11CF189D}" srcOrd="2" destOrd="0" parTransId="{A7F26495-DDF1-430D-82CA-E6A216D39C88}" sibTransId="{08DD1CFD-744B-44C8-AA26-490EF0067A70}"/>
    <dgm:cxn modelId="{0972A531-FBD3-4DE4-8858-721D560DA457}" type="presParOf" srcId="{F4395578-F387-4E24-B850-52B5CEDDDEF4}" destId="{F092B62C-21C8-40AB-ABAB-718C504A1B3C}" srcOrd="0" destOrd="0" presId="urn:microsoft.com/office/officeart/2018/5/layout/CenteredIconLabelDescriptionList"/>
    <dgm:cxn modelId="{3B516650-AB49-4B6C-8610-92606C1EB337}" type="presParOf" srcId="{F092B62C-21C8-40AB-ABAB-718C504A1B3C}" destId="{B2B28FD1-468E-4062-BC73-26E9D8E36A0D}" srcOrd="0" destOrd="0" presId="urn:microsoft.com/office/officeart/2018/5/layout/CenteredIconLabelDescriptionList"/>
    <dgm:cxn modelId="{6B9C46B2-8D95-47B9-A0E3-B94BEEA22D25}" type="presParOf" srcId="{F092B62C-21C8-40AB-ABAB-718C504A1B3C}" destId="{E87459E0-31D9-4E9F-B69B-ACFA46A23A57}" srcOrd="1" destOrd="0" presId="urn:microsoft.com/office/officeart/2018/5/layout/CenteredIconLabelDescriptionList"/>
    <dgm:cxn modelId="{2E336175-07DC-45E7-912B-B7C74FFECF41}" type="presParOf" srcId="{F092B62C-21C8-40AB-ABAB-718C504A1B3C}" destId="{D6BC269F-FA81-4B84-8246-662A01E09536}" srcOrd="2" destOrd="0" presId="urn:microsoft.com/office/officeart/2018/5/layout/CenteredIconLabelDescriptionList"/>
    <dgm:cxn modelId="{7DD7A770-2F11-4B32-A9E4-1E2D86E40957}" type="presParOf" srcId="{F092B62C-21C8-40AB-ABAB-718C504A1B3C}" destId="{F56ADFEE-DD8B-490D-8B44-A5957A2A2CF4}" srcOrd="3" destOrd="0" presId="urn:microsoft.com/office/officeart/2018/5/layout/CenteredIconLabelDescriptionList"/>
    <dgm:cxn modelId="{29A7458D-4EF9-4083-8459-AD76C77E9AD4}" type="presParOf" srcId="{F092B62C-21C8-40AB-ABAB-718C504A1B3C}" destId="{07414D0C-0C0A-42FE-B503-BDD5F8749FE5}" srcOrd="4" destOrd="0" presId="urn:microsoft.com/office/officeart/2018/5/layout/CenteredIconLabelDescriptionList"/>
    <dgm:cxn modelId="{26F71C76-793E-445A-8E85-CFC7DC764748}" type="presParOf" srcId="{F4395578-F387-4E24-B850-52B5CEDDDEF4}" destId="{201EAA9A-A59C-44F9-ABF0-454DF787D1ED}" srcOrd="1" destOrd="0" presId="urn:microsoft.com/office/officeart/2018/5/layout/CenteredIconLabelDescriptionList"/>
    <dgm:cxn modelId="{A6EC0F3E-48FA-4494-AE2A-6B8A7A72AF35}" type="presParOf" srcId="{F4395578-F387-4E24-B850-52B5CEDDDEF4}" destId="{B6D08C8D-BB53-4D08-8E7A-5511C96B7076}" srcOrd="2" destOrd="0" presId="urn:microsoft.com/office/officeart/2018/5/layout/CenteredIconLabelDescriptionList"/>
    <dgm:cxn modelId="{EBEC0876-89A4-45A7-A129-C42523A922B3}" type="presParOf" srcId="{B6D08C8D-BB53-4D08-8E7A-5511C96B7076}" destId="{8099EFC7-0A94-458B-9E0E-470BB5C2A2D0}" srcOrd="0" destOrd="0" presId="urn:microsoft.com/office/officeart/2018/5/layout/CenteredIconLabelDescriptionList"/>
    <dgm:cxn modelId="{678E21D8-9005-4837-A566-D3A737E53762}" type="presParOf" srcId="{B6D08C8D-BB53-4D08-8E7A-5511C96B7076}" destId="{CD7BFFC2-1996-4245-A8D9-F130DE71372B}" srcOrd="1" destOrd="0" presId="urn:microsoft.com/office/officeart/2018/5/layout/CenteredIconLabelDescriptionList"/>
    <dgm:cxn modelId="{F5096E94-21CB-48EA-A018-A38CA4DEF6E6}" type="presParOf" srcId="{B6D08C8D-BB53-4D08-8E7A-5511C96B7076}" destId="{67EBAEAC-89BB-4C57-B2AC-C4FE82D9EAD1}" srcOrd="2" destOrd="0" presId="urn:microsoft.com/office/officeart/2018/5/layout/CenteredIconLabelDescriptionList"/>
    <dgm:cxn modelId="{AAD0C164-8D8A-4231-AD4E-9559E4D4711E}" type="presParOf" srcId="{B6D08C8D-BB53-4D08-8E7A-5511C96B7076}" destId="{9802C3F0-2006-45B5-BF52-26B1567EA625}" srcOrd="3" destOrd="0" presId="urn:microsoft.com/office/officeart/2018/5/layout/CenteredIconLabelDescriptionList"/>
    <dgm:cxn modelId="{50CAC7E8-EEEB-45E8-92B3-44839F9370EB}" type="presParOf" srcId="{B6D08C8D-BB53-4D08-8E7A-5511C96B7076}" destId="{7C9BBF6C-0FC8-4162-B760-EAA3783A5B1F}" srcOrd="4" destOrd="0" presId="urn:microsoft.com/office/officeart/2018/5/layout/CenteredIconLabelDescriptionList"/>
    <dgm:cxn modelId="{D087C204-9212-4E05-814B-D5B1B4DD8F26}" type="presParOf" srcId="{F4395578-F387-4E24-B850-52B5CEDDDEF4}" destId="{CABCFBEB-B6A4-4372-95A3-3051B99BBD7A}" srcOrd="3" destOrd="0" presId="urn:microsoft.com/office/officeart/2018/5/layout/CenteredIconLabelDescriptionList"/>
    <dgm:cxn modelId="{B0685F6F-31BB-47AA-B862-F3CEE93F8531}" type="presParOf" srcId="{F4395578-F387-4E24-B850-52B5CEDDDEF4}" destId="{1E518A9D-3C44-49F9-9036-C98DB6A17FB8}" srcOrd="4" destOrd="0" presId="urn:microsoft.com/office/officeart/2018/5/layout/CenteredIconLabelDescriptionList"/>
    <dgm:cxn modelId="{69E49636-4DD3-4A6D-A37E-D627574F0895}" type="presParOf" srcId="{1E518A9D-3C44-49F9-9036-C98DB6A17FB8}" destId="{50B5D7DD-C55B-4C24-A621-25697E6E53CD}" srcOrd="0" destOrd="0" presId="urn:microsoft.com/office/officeart/2018/5/layout/CenteredIconLabelDescriptionList"/>
    <dgm:cxn modelId="{3E649822-19E4-4172-9DB7-4D606DF47603}" type="presParOf" srcId="{1E518A9D-3C44-49F9-9036-C98DB6A17FB8}" destId="{B0E022EE-C9B2-48EB-A00D-C3B788AEB6CB}" srcOrd="1" destOrd="0" presId="urn:microsoft.com/office/officeart/2018/5/layout/CenteredIconLabelDescriptionList"/>
    <dgm:cxn modelId="{678075B9-D05B-40E7-9F51-6EA236905144}" type="presParOf" srcId="{1E518A9D-3C44-49F9-9036-C98DB6A17FB8}" destId="{59618874-5E38-47EC-8579-A4A278CF186A}" srcOrd="2" destOrd="0" presId="urn:microsoft.com/office/officeart/2018/5/layout/CenteredIconLabelDescriptionList"/>
    <dgm:cxn modelId="{69AB3FEC-FE76-4DB6-B5A6-53503AB4DF37}" type="presParOf" srcId="{1E518A9D-3C44-49F9-9036-C98DB6A17FB8}" destId="{656404FD-EB23-4276-9259-9611F8A48F14}" srcOrd="3" destOrd="0" presId="urn:microsoft.com/office/officeart/2018/5/layout/CenteredIconLabelDescriptionList"/>
    <dgm:cxn modelId="{18F282CF-2D07-4D33-BB75-168706B63D26}" type="presParOf" srcId="{1E518A9D-3C44-49F9-9036-C98DB6A17FB8}" destId="{CE6F351B-0762-4102-A518-F8F3A23C1F96}" srcOrd="4" destOrd="0" presId="urn:microsoft.com/office/officeart/2018/5/layout/CenteredIconLabelDescriptionList"/>
    <dgm:cxn modelId="{AC2A0240-BA2D-4481-8F1A-693EB852564A}" type="presParOf" srcId="{F4395578-F387-4E24-B850-52B5CEDDDEF4}" destId="{2BCE5A7A-4ECE-4C7F-A383-50477BDFF385}" srcOrd="5" destOrd="0" presId="urn:microsoft.com/office/officeart/2018/5/layout/CenteredIconLabelDescriptionList"/>
    <dgm:cxn modelId="{FD62573D-3E05-4D51-8555-B1E002CC7570}" type="presParOf" srcId="{F4395578-F387-4E24-B850-52B5CEDDDEF4}" destId="{62FC301E-A7BF-4513-851B-17F8E34A1219}" srcOrd="6" destOrd="0" presId="urn:microsoft.com/office/officeart/2018/5/layout/CenteredIconLabelDescriptionList"/>
    <dgm:cxn modelId="{0872D128-7C5C-44D1-9655-5E14963EC0B1}" type="presParOf" srcId="{62FC301E-A7BF-4513-851B-17F8E34A1219}" destId="{7AD8A5B3-A05E-42F8-91EA-80E7CD4995DA}" srcOrd="0" destOrd="0" presId="urn:microsoft.com/office/officeart/2018/5/layout/CenteredIconLabelDescriptionList"/>
    <dgm:cxn modelId="{0E4DF8E5-D603-42FB-932A-DA1104DD7038}" type="presParOf" srcId="{62FC301E-A7BF-4513-851B-17F8E34A1219}" destId="{17655C3A-CA70-452B-A8DD-84F31586F142}" srcOrd="1" destOrd="0" presId="urn:microsoft.com/office/officeart/2018/5/layout/CenteredIconLabelDescriptionList"/>
    <dgm:cxn modelId="{DA1FADBF-12A5-4440-A2FF-60AD935BE25E}" type="presParOf" srcId="{62FC301E-A7BF-4513-851B-17F8E34A1219}" destId="{5C145D3B-DF7C-4E5B-829E-6E21D36A2247}" srcOrd="2" destOrd="0" presId="urn:microsoft.com/office/officeart/2018/5/layout/CenteredIconLabelDescriptionList"/>
    <dgm:cxn modelId="{F67297C4-B82E-4FA3-8597-25B5C6E08BEE}" type="presParOf" srcId="{62FC301E-A7BF-4513-851B-17F8E34A1219}" destId="{0B909E72-897C-4BA0-8CDC-A6869FAB0FDF}" srcOrd="3" destOrd="0" presId="urn:microsoft.com/office/officeart/2018/5/layout/CenteredIconLabelDescriptionList"/>
    <dgm:cxn modelId="{52974C2D-7A1A-4C6E-8081-0D60DBEBFEC0}" type="presParOf" srcId="{62FC301E-A7BF-4513-851B-17F8E34A1219}" destId="{A2FF2708-0269-41E3-BFE1-8155C807C711}" srcOrd="4" destOrd="0" presId="urn:microsoft.com/office/officeart/2018/5/layout/CenteredIconLabelDescription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B28FD1-468E-4062-BC73-26E9D8E36A0D}">
      <dsp:nvSpPr>
        <dsp:cNvPr id="0" name=""/>
        <dsp:cNvSpPr/>
      </dsp:nvSpPr>
      <dsp:spPr>
        <a:xfrm>
          <a:off x="762194" y="888092"/>
          <a:ext cx="812109" cy="8121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BC269F-FA81-4B84-8246-662A01E09536}">
      <dsp:nvSpPr>
        <dsp:cNvPr id="0" name=""/>
        <dsp:cNvSpPr/>
      </dsp:nvSpPr>
      <dsp:spPr>
        <a:xfrm>
          <a:off x="8092" y="176506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/>
            <a:t>Website</a:t>
          </a:r>
        </a:p>
      </dsp:txBody>
      <dsp:txXfrm>
        <a:off x="8092" y="1765060"/>
        <a:ext cx="2320312" cy="348046"/>
      </dsp:txXfrm>
    </dsp:sp>
    <dsp:sp modelId="{07414D0C-0C0A-42FE-B503-BDD5F8749FE5}">
      <dsp:nvSpPr>
        <dsp:cNvPr id="0" name=""/>
        <dsp:cNvSpPr/>
      </dsp:nvSpPr>
      <dsp:spPr>
        <a:xfrm>
          <a:off x="8092" y="2143274"/>
          <a:ext cx="2320312" cy="253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hlinkClick xmlns:r="http://schemas.openxmlformats.org/officeDocument/2006/relationships" r:id="rId2"/>
            </a:rPr>
            <a:t>OhioLMI.com</a:t>
          </a:r>
          <a:endParaRPr lang="en-US" sz="1600" kern="1200" dirty="0"/>
        </a:p>
      </dsp:txBody>
      <dsp:txXfrm>
        <a:off x="8092" y="2143274"/>
        <a:ext cx="2320312" cy="253170"/>
      </dsp:txXfrm>
    </dsp:sp>
    <dsp:sp modelId="{8099EFC7-0A94-458B-9E0E-470BB5C2A2D0}">
      <dsp:nvSpPr>
        <dsp:cNvPr id="0" name=""/>
        <dsp:cNvSpPr/>
      </dsp:nvSpPr>
      <dsp:spPr>
        <a:xfrm>
          <a:off x="3488561" y="888092"/>
          <a:ext cx="812109" cy="8121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BAEAC-89BB-4C57-B2AC-C4FE82D9EAD1}">
      <dsp:nvSpPr>
        <dsp:cNvPr id="0" name=""/>
        <dsp:cNvSpPr/>
      </dsp:nvSpPr>
      <dsp:spPr>
        <a:xfrm>
          <a:off x="2734460" y="176506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Email</a:t>
          </a:r>
        </a:p>
      </dsp:txBody>
      <dsp:txXfrm>
        <a:off x="2734460" y="1765060"/>
        <a:ext cx="2320312" cy="348046"/>
      </dsp:txXfrm>
    </dsp:sp>
    <dsp:sp modelId="{7C9BBF6C-0FC8-4162-B760-EAA3783A5B1F}">
      <dsp:nvSpPr>
        <dsp:cNvPr id="0" name=""/>
        <dsp:cNvSpPr/>
      </dsp:nvSpPr>
      <dsp:spPr>
        <a:xfrm>
          <a:off x="2734460" y="2143274"/>
          <a:ext cx="2320312" cy="253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ContactLMI@jfs.ohio.gov</a:t>
          </a:r>
        </a:p>
      </dsp:txBody>
      <dsp:txXfrm>
        <a:off x="2734460" y="2143274"/>
        <a:ext cx="2320312" cy="253170"/>
      </dsp:txXfrm>
    </dsp:sp>
    <dsp:sp modelId="{50B5D7DD-C55B-4C24-A621-25697E6E53CD}">
      <dsp:nvSpPr>
        <dsp:cNvPr id="0" name=""/>
        <dsp:cNvSpPr/>
      </dsp:nvSpPr>
      <dsp:spPr>
        <a:xfrm>
          <a:off x="6214928" y="888092"/>
          <a:ext cx="812109" cy="812109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18874-5E38-47EC-8579-A4A278CF186A}">
      <dsp:nvSpPr>
        <dsp:cNvPr id="0" name=""/>
        <dsp:cNvSpPr/>
      </dsp:nvSpPr>
      <dsp:spPr>
        <a:xfrm>
          <a:off x="5460827" y="176506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 dirty="0"/>
            <a:t>LMI Learning Lab</a:t>
          </a:r>
        </a:p>
      </dsp:txBody>
      <dsp:txXfrm>
        <a:off x="5460827" y="1765060"/>
        <a:ext cx="2320312" cy="348046"/>
      </dsp:txXfrm>
    </dsp:sp>
    <dsp:sp modelId="{CE6F351B-0762-4102-A518-F8F3A23C1F96}">
      <dsp:nvSpPr>
        <dsp:cNvPr id="0" name=""/>
        <dsp:cNvSpPr/>
      </dsp:nvSpPr>
      <dsp:spPr>
        <a:xfrm>
          <a:off x="5460827" y="2143274"/>
          <a:ext cx="2320312" cy="253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hlinkClick xmlns:r="http://schemas.openxmlformats.org/officeDocument/2006/relationships" r:id="rId5"/>
            </a:rPr>
            <a:t>Registration Page</a:t>
          </a:r>
          <a:endParaRPr lang="en-US" sz="1600" kern="1200" dirty="0"/>
        </a:p>
      </dsp:txBody>
      <dsp:txXfrm>
        <a:off x="5460827" y="2143274"/>
        <a:ext cx="2320312" cy="253170"/>
      </dsp:txXfrm>
    </dsp:sp>
    <dsp:sp modelId="{7AD8A5B3-A05E-42F8-91EA-80E7CD4995DA}">
      <dsp:nvSpPr>
        <dsp:cNvPr id="0" name=""/>
        <dsp:cNvSpPr/>
      </dsp:nvSpPr>
      <dsp:spPr>
        <a:xfrm>
          <a:off x="8941296" y="888092"/>
          <a:ext cx="812109" cy="81210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145D3B-DF7C-4E5B-829E-6E21D36A2247}">
      <dsp:nvSpPr>
        <dsp:cNvPr id="0" name=""/>
        <dsp:cNvSpPr/>
      </dsp:nvSpPr>
      <dsp:spPr>
        <a:xfrm>
          <a:off x="8187194" y="1765060"/>
          <a:ext cx="2320312" cy="348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200" kern="1200"/>
            <a:t>Call</a:t>
          </a:r>
        </a:p>
      </dsp:txBody>
      <dsp:txXfrm>
        <a:off x="8187194" y="1765060"/>
        <a:ext cx="2320312" cy="348046"/>
      </dsp:txXfrm>
    </dsp:sp>
    <dsp:sp modelId="{A2FF2708-0269-41E3-BFE1-8155C807C711}">
      <dsp:nvSpPr>
        <dsp:cNvPr id="0" name=""/>
        <dsp:cNvSpPr/>
      </dsp:nvSpPr>
      <dsp:spPr>
        <a:xfrm>
          <a:off x="8187194" y="2143274"/>
          <a:ext cx="2320312" cy="253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(614) 752-9494</a:t>
          </a:r>
        </a:p>
      </dsp:txBody>
      <dsp:txXfrm>
        <a:off x="8187194" y="2143274"/>
        <a:ext cx="2320312" cy="2531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306120-5C48-E507-2A26-8F535AEEEE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CBDDB-1C43-153C-E5A3-0CE67FFB2D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5111A5D-ECB2-4960-8B57-6256F77441E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1B83CB-5845-C0E6-8D68-EFE55D4D92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B62D55-05C4-CE79-CA84-A605DC147C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FF1835C-A945-4608-99EB-61E585687D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3984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B550A99-9451-46BD-82B0-5DCD8DA1EDE8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1A41FC7-D9F3-410D-881C-40F9D1680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18950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41FC7-D9F3-410D-881C-40F9D168056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033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41FC7-D9F3-410D-881C-40F9D168056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4723-DEA5-4FD8-A8E3-861FFD99E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23A353-0A85-49DA-B3AE-4BF5E8E50F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CEC38E-09BA-49F9-0F41-1E68C083EF5D}"/>
              </a:ext>
            </a:extLst>
          </p:cNvPr>
          <p:cNvSpPr/>
          <p:nvPr userDrawn="1"/>
        </p:nvSpPr>
        <p:spPr>
          <a:xfrm>
            <a:off x="0" y="6276109"/>
            <a:ext cx="12192000" cy="581891"/>
          </a:xfrm>
          <a:prstGeom prst="rect">
            <a:avLst/>
          </a:prstGeom>
          <a:solidFill>
            <a:srgbClr val="C12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6386C8-024D-6525-7412-C9DC65DB1C27}"/>
              </a:ext>
            </a:extLst>
          </p:cNvPr>
          <p:cNvSpPr/>
          <p:nvPr userDrawn="1"/>
        </p:nvSpPr>
        <p:spPr>
          <a:xfrm>
            <a:off x="0" y="6346919"/>
            <a:ext cx="12192000" cy="508406"/>
          </a:xfrm>
          <a:prstGeom prst="rect">
            <a:avLst/>
          </a:prstGeom>
          <a:solidFill>
            <a:srgbClr val="0E3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C9E5A8-131E-FF16-784E-FC169F401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-721"/>
            <a:ext cx="12192000" cy="152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516C11-4036-7681-DB3D-09B9B9CBEC59}"/>
              </a:ext>
            </a:extLst>
          </p:cNvPr>
          <p:cNvSpPr txBox="1"/>
          <p:nvPr userDrawn="1"/>
        </p:nvSpPr>
        <p:spPr>
          <a:xfrm>
            <a:off x="3227921" y="6462622"/>
            <a:ext cx="5736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Mike DeWine, Governor | Jim Tressel, Lt. Governor | Matt Damschroder, Director</a:t>
            </a:r>
          </a:p>
        </p:txBody>
      </p:sp>
    </p:spTree>
    <p:extLst>
      <p:ext uri="{BB962C8B-B14F-4D97-AF65-F5344CB8AC3E}">
        <p14:creationId xmlns:p14="http://schemas.microsoft.com/office/powerpoint/2010/main" val="322655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95E51-F1B2-464C-A20D-7F1441B44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8488"/>
            <a:ext cx="10515600" cy="871697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E9389F-FDCB-427C-A8DD-ECE05B8C6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85008"/>
            <a:ext cx="5181600" cy="3284133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85676-2ED8-4B1C-9947-F8D671B80B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85008"/>
            <a:ext cx="5181600" cy="3284133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DA4AD55-8729-BDA2-B512-6BCDA2DF6DA1}"/>
              </a:ext>
            </a:extLst>
          </p:cNvPr>
          <p:cNvSpPr/>
          <p:nvPr userDrawn="1"/>
        </p:nvSpPr>
        <p:spPr>
          <a:xfrm>
            <a:off x="0" y="6276109"/>
            <a:ext cx="12192000" cy="581891"/>
          </a:xfrm>
          <a:prstGeom prst="rect">
            <a:avLst/>
          </a:prstGeom>
          <a:solidFill>
            <a:srgbClr val="C12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7C6A59-C7AE-C332-5940-2492DEDEA953}"/>
              </a:ext>
            </a:extLst>
          </p:cNvPr>
          <p:cNvSpPr/>
          <p:nvPr userDrawn="1"/>
        </p:nvSpPr>
        <p:spPr>
          <a:xfrm>
            <a:off x="0" y="6346919"/>
            <a:ext cx="12192000" cy="508406"/>
          </a:xfrm>
          <a:prstGeom prst="rect">
            <a:avLst/>
          </a:prstGeom>
          <a:solidFill>
            <a:srgbClr val="0E3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A3F782-94D8-ACF4-852F-38F06E1C40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-721"/>
            <a:ext cx="12192000" cy="1524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D0A904-60B3-ABD1-F498-5D03047C3E96}"/>
              </a:ext>
            </a:extLst>
          </p:cNvPr>
          <p:cNvSpPr txBox="1"/>
          <p:nvPr userDrawn="1"/>
        </p:nvSpPr>
        <p:spPr>
          <a:xfrm>
            <a:off x="3227921" y="6462622"/>
            <a:ext cx="5736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Mike DeWine, Governor | Jim Tressel, Lt. Governor | Matt Damschroder, Director</a:t>
            </a:r>
          </a:p>
        </p:txBody>
      </p:sp>
    </p:spTree>
    <p:extLst>
      <p:ext uri="{BB962C8B-B14F-4D97-AF65-F5344CB8AC3E}">
        <p14:creationId xmlns:p14="http://schemas.microsoft.com/office/powerpoint/2010/main" val="2002107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CCE9E-5737-40CA-97EC-198EB6073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803"/>
            <a:ext cx="10515600" cy="787224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3580D-C2C4-43C1-9E18-3A067C3A6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3204"/>
            <a:ext cx="10515600" cy="3284134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1C8C1B-9A7A-ED1A-5D1C-6AE3407056BC}"/>
              </a:ext>
            </a:extLst>
          </p:cNvPr>
          <p:cNvSpPr/>
          <p:nvPr userDrawn="1"/>
        </p:nvSpPr>
        <p:spPr>
          <a:xfrm>
            <a:off x="0" y="6276109"/>
            <a:ext cx="12192000" cy="581891"/>
          </a:xfrm>
          <a:prstGeom prst="rect">
            <a:avLst/>
          </a:prstGeom>
          <a:solidFill>
            <a:srgbClr val="C12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E6CE5B-08FA-4BD8-57DE-C1A883CFA930}"/>
              </a:ext>
            </a:extLst>
          </p:cNvPr>
          <p:cNvSpPr/>
          <p:nvPr userDrawn="1"/>
        </p:nvSpPr>
        <p:spPr>
          <a:xfrm>
            <a:off x="0" y="6346919"/>
            <a:ext cx="12192000" cy="508406"/>
          </a:xfrm>
          <a:prstGeom prst="rect">
            <a:avLst/>
          </a:prstGeom>
          <a:solidFill>
            <a:srgbClr val="0E3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F7184D-C476-A880-02CC-C07ED2A28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-721"/>
            <a:ext cx="12192000" cy="152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A9CFFC-67BF-FADF-E48A-397FBC5D666D}"/>
              </a:ext>
            </a:extLst>
          </p:cNvPr>
          <p:cNvSpPr txBox="1"/>
          <p:nvPr userDrawn="1"/>
        </p:nvSpPr>
        <p:spPr>
          <a:xfrm>
            <a:off x="3227921" y="6462622"/>
            <a:ext cx="5736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Mike DeWine, Governor | Jim Tressel, Lt. Governor | Matt Damschroder, Director</a:t>
            </a:r>
          </a:p>
        </p:txBody>
      </p:sp>
    </p:spTree>
    <p:extLst>
      <p:ext uri="{BB962C8B-B14F-4D97-AF65-F5344CB8AC3E}">
        <p14:creationId xmlns:p14="http://schemas.microsoft.com/office/powerpoint/2010/main" val="3717835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5F684AF-3BCD-BABF-DB06-4D89B38A9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1014"/>
            <a:ext cx="10515600" cy="859171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B89232D-3FC4-BCAB-5439-75FCD9DD0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85008"/>
            <a:ext cx="5181600" cy="3284133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9779D25D-F3BE-1429-523A-E01B320430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85008"/>
            <a:ext cx="5181600" cy="3284133"/>
          </a:xfrm>
        </p:spPr>
        <p:txBody>
          <a:bodyPr/>
          <a:lstStyle>
            <a:lvl1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  <a:lvl2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2pPr>
            <a:lvl3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3pPr>
            <a:lvl4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4pPr>
            <a:lvl5pPr>
              <a:defRPr>
                <a:latin typeface="Source Sans Pro" panose="020B0503030403020204" pitchFamily="34" charset="0"/>
                <a:ea typeface="Source Sans Pro" panose="020B0503030403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38B9826-F6E3-598B-8828-D508A4B524D2}"/>
              </a:ext>
            </a:extLst>
          </p:cNvPr>
          <p:cNvSpPr/>
          <p:nvPr userDrawn="1"/>
        </p:nvSpPr>
        <p:spPr>
          <a:xfrm>
            <a:off x="0" y="6276109"/>
            <a:ext cx="12192000" cy="581891"/>
          </a:xfrm>
          <a:prstGeom prst="rect">
            <a:avLst/>
          </a:prstGeom>
          <a:solidFill>
            <a:srgbClr val="C126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B018BE-EEE0-7C79-EED3-84568009C9E8}"/>
              </a:ext>
            </a:extLst>
          </p:cNvPr>
          <p:cNvSpPr/>
          <p:nvPr userDrawn="1"/>
        </p:nvSpPr>
        <p:spPr>
          <a:xfrm>
            <a:off x="0" y="6346919"/>
            <a:ext cx="12192000" cy="508406"/>
          </a:xfrm>
          <a:prstGeom prst="rect">
            <a:avLst/>
          </a:prstGeom>
          <a:solidFill>
            <a:srgbClr val="0E3F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585EDF1-3E1C-7A4B-E1EE-ED10693700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" y="-721"/>
            <a:ext cx="12192000" cy="152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044277-97A7-2CCE-1B13-051C266EDA0C}"/>
              </a:ext>
            </a:extLst>
          </p:cNvPr>
          <p:cNvSpPr txBox="1"/>
          <p:nvPr userDrawn="1"/>
        </p:nvSpPr>
        <p:spPr>
          <a:xfrm>
            <a:off x="3227921" y="6462622"/>
            <a:ext cx="5736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Mike DeWine, Governor | Jim Tressel, Lt. Governor | Matt Damschroder, Director</a:t>
            </a:r>
          </a:p>
        </p:txBody>
      </p:sp>
    </p:spTree>
    <p:extLst>
      <p:ext uri="{BB962C8B-B14F-4D97-AF65-F5344CB8AC3E}">
        <p14:creationId xmlns:p14="http://schemas.microsoft.com/office/powerpoint/2010/main" val="38585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6B973C1-4DCE-5324-8259-C76C7716D1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1" b="-1"/>
          <a:stretch>
            <a:fillRect/>
          </a:stretch>
        </p:blipFill>
        <p:spPr>
          <a:xfrm>
            <a:off x="1" y="0"/>
            <a:ext cx="12192000" cy="148756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F88BF96-149A-4C29-366B-F421347A3AC0}"/>
              </a:ext>
            </a:extLst>
          </p:cNvPr>
          <p:cNvGrpSpPr/>
          <p:nvPr userDrawn="1"/>
        </p:nvGrpSpPr>
        <p:grpSpPr>
          <a:xfrm>
            <a:off x="0" y="6537271"/>
            <a:ext cx="12192000" cy="320729"/>
            <a:chOff x="0" y="6537270"/>
            <a:chExt cx="12192000" cy="32072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A5C396C-1EBF-31C0-26FC-FF71873D49D0}"/>
                </a:ext>
              </a:extLst>
            </p:cNvPr>
            <p:cNvSpPr/>
            <p:nvPr userDrawn="1"/>
          </p:nvSpPr>
          <p:spPr>
            <a:xfrm>
              <a:off x="0" y="6537270"/>
              <a:ext cx="12192000" cy="320040"/>
            </a:xfrm>
            <a:prstGeom prst="rect">
              <a:avLst/>
            </a:prstGeom>
            <a:solidFill>
              <a:srgbClr val="C12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DAD8E2-7390-9D00-FFAF-63190B7371F8}"/>
                </a:ext>
              </a:extLst>
            </p:cNvPr>
            <p:cNvSpPr/>
            <p:nvPr userDrawn="1"/>
          </p:nvSpPr>
          <p:spPr>
            <a:xfrm>
              <a:off x="0" y="6579620"/>
              <a:ext cx="12192000" cy="278379"/>
            </a:xfrm>
            <a:prstGeom prst="rect">
              <a:avLst/>
            </a:prstGeom>
            <a:solidFill>
              <a:srgbClr val="0E3F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B5B36C3-2903-0595-5A0C-935C54FCEDD0}"/>
                </a:ext>
              </a:extLst>
            </p:cNvPr>
            <p:cNvSpPr txBox="1"/>
            <p:nvPr userDrawn="1"/>
          </p:nvSpPr>
          <p:spPr>
            <a:xfrm>
              <a:off x="3227921" y="6580311"/>
              <a:ext cx="5736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Mike DeWine, Governor | Jim Tressel, Lt. Governor | Matt Damschroder, Director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8350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2645E537-A55D-A371-0DB1-D96D897DCEBB}"/>
              </a:ext>
            </a:extLst>
          </p:cNvPr>
          <p:cNvGrpSpPr/>
          <p:nvPr userDrawn="1"/>
        </p:nvGrpSpPr>
        <p:grpSpPr>
          <a:xfrm>
            <a:off x="0" y="6537270"/>
            <a:ext cx="12192000" cy="320729"/>
            <a:chOff x="0" y="6537270"/>
            <a:chExt cx="12192000" cy="32072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600F1-6311-A9EA-E013-A399022D2299}"/>
                </a:ext>
              </a:extLst>
            </p:cNvPr>
            <p:cNvSpPr/>
            <p:nvPr userDrawn="1"/>
          </p:nvSpPr>
          <p:spPr>
            <a:xfrm>
              <a:off x="0" y="6537270"/>
              <a:ext cx="12192000" cy="320040"/>
            </a:xfrm>
            <a:prstGeom prst="rect">
              <a:avLst/>
            </a:prstGeom>
            <a:solidFill>
              <a:srgbClr val="C126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4AD1878-92E0-BB4E-2AEE-548E0246D0E4}"/>
                </a:ext>
              </a:extLst>
            </p:cNvPr>
            <p:cNvSpPr/>
            <p:nvPr userDrawn="1"/>
          </p:nvSpPr>
          <p:spPr>
            <a:xfrm>
              <a:off x="0" y="6579620"/>
              <a:ext cx="12192000" cy="278379"/>
            </a:xfrm>
            <a:prstGeom prst="rect">
              <a:avLst/>
            </a:prstGeom>
            <a:solidFill>
              <a:srgbClr val="0E3F7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96F0012-AE37-10D6-3FAF-43669F5BFBA6}"/>
                </a:ext>
              </a:extLst>
            </p:cNvPr>
            <p:cNvSpPr txBox="1"/>
            <p:nvPr userDrawn="1"/>
          </p:nvSpPr>
          <p:spPr>
            <a:xfrm>
              <a:off x="3227921" y="6580311"/>
              <a:ext cx="5736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Mike DeWine, Governor | Jim Tressel, Lt. Governor | Matt Damschroder, Director</a:t>
              </a:r>
            </a:p>
          </p:txBody>
        </p:sp>
      </p:grpSp>
      <p:pic>
        <p:nvPicPr>
          <p:cNvPr id="11" name="Picture 10" descr="A picture containing text&#10;&#10;AI-generated content may be incorrect.">
            <a:extLst>
              <a:ext uri="{FF2B5EF4-FFF2-40B4-BE49-F238E27FC236}">
                <a16:creationId xmlns:a16="http://schemas.microsoft.com/office/drawing/2014/main" id="{9B62C6A4-29FC-B37A-4AF1-77E8182889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0" y="274187"/>
            <a:ext cx="1024784" cy="126069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D2C0AE-84E6-3594-FC81-5675888014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90"/>
          <a:stretch>
            <a:fillRect/>
          </a:stretch>
        </p:blipFill>
        <p:spPr>
          <a:xfrm>
            <a:off x="0" y="-721"/>
            <a:ext cx="12192000" cy="1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46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1C14C-A143-42F5-B247-D0E80013100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25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D86FF4-D869-49E9-9B19-EF03B1DFA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736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A793BE-2245-439B-9123-152A2ED5AE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133351"/>
            <a:ext cx="10515600" cy="3043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8D83C-4B45-49E8-90F3-C2FC60EF7F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616C6-44FD-4F56-8549-06B9F7850D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7F1AB-DC9C-49F1-A60F-DA49C221B5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86526D-FAF9-45F0-BB59-E9A6C39D9E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961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0" r:id="rId3"/>
    <p:sldLayoutId id="2147483649" r:id="rId4"/>
    <p:sldLayoutId id="2147483653" r:id="rId5"/>
    <p:sldLayoutId id="2147483655" r:id="rId6"/>
    <p:sldLayoutId id="2147483656" r:id="rId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ohiolmi.com/Home/DataHub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ohiolmi.com/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ohiolmi.com/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hiolmi.com/Home/DS_Results_QCEW" TargetMode="External"/><Relationship Id="rId2" Type="http://schemas.openxmlformats.org/officeDocument/2006/relationships/hyperlink" Target="https://ohiolmi.com/Home/QCEW/QCEWpubs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hiolmi.com/Home/DS_Results_OES" TargetMode="External"/><Relationship Id="rId2" Type="http://schemas.openxmlformats.org/officeDocument/2006/relationships/hyperlink" Target="https://ohiolmi.com/Home/OEWS/OEWShome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ohiolmi.com/Home/CES/DS_Results_CES" TargetMode="External"/><Relationship Id="rId2" Type="http://schemas.openxmlformats.org/officeDocument/2006/relationships/hyperlink" Target="https://ohiolmi.com/Home/CES/CEShome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ohiolmi.com/Home/Dashboards/CES_Dashboard" TargetMode="External"/><Relationship Id="rId4" Type="http://schemas.openxmlformats.org/officeDocument/2006/relationships/hyperlink" Target="https://ohiolmi.com/_docs/CES/LMR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hiolmi.com/Home/DS_Results_LAUS" TargetMode="External"/><Relationship Id="rId2" Type="http://schemas.openxmlformats.org/officeDocument/2006/relationships/hyperlink" Target="https://ohiolmi.com/Home/LAUS/LAUSHome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hiolmi.com/Home/Dashboards/LAUS_Dashboar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ohiolmi.com/Home/DS_Results_OCCPROJ" TargetMode="External"/><Relationship Id="rId2" Type="http://schemas.openxmlformats.org/officeDocument/2006/relationships/hyperlink" Target="https://ohiolmi.com/Home/Projections/ProjectionsHome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ohiolmi.com/Home/DS_Results_INDPROJ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ohiolmi.com/Home/JobPostings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68024-99E2-43B2-BEDF-1D240992C20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1736726"/>
            <a:ext cx="10515600" cy="2852737"/>
          </a:xfrm>
        </p:spPr>
        <p:txBody>
          <a:bodyPr anchor="b">
            <a:normAutofit/>
          </a:bodyPr>
          <a:lstStyle/>
          <a:p>
            <a:r>
              <a:rPr lang="en-US" sz="4000" b="1" dirty="0"/>
              <a:t>OACC Data Summit: Labor Market Information’s Data Hub</a:t>
            </a:r>
            <a:br>
              <a:rPr lang="en-US" sz="5300" b="1" dirty="0"/>
            </a:br>
            <a:br>
              <a:rPr lang="en-US" sz="3200" b="1" dirty="0"/>
            </a:br>
            <a:r>
              <a:rPr lang="en-US" sz="3600" dirty="0"/>
              <a:t>Chris Dixon, Assistant Bureau Chief</a:t>
            </a:r>
            <a:br>
              <a:rPr lang="en-US" dirty="0"/>
            </a:br>
            <a:r>
              <a:rPr lang="en-US" sz="3600" dirty="0"/>
              <a:t>Ohio Bureau of Labor Market Information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F83317-EF96-4E4F-9F49-50897727F1AC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5876925"/>
            <a:ext cx="10515600" cy="4587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July 23, 2026</a:t>
            </a:r>
          </a:p>
        </p:txBody>
      </p:sp>
    </p:spTree>
    <p:extLst>
      <p:ext uri="{BB962C8B-B14F-4D97-AF65-F5344CB8AC3E}">
        <p14:creationId xmlns:p14="http://schemas.microsoft.com/office/powerpoint/2010/main" val="2300500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5C8BD-6F25-0CCC-DA8F-3E8C1B181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1EF8AC-E823-4BA9-FD29-3468D3B51289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3F2092-FC2B-D8B7-2E27-318E298D5958}"/>
              </a:ext>
            </a:extLst>
          </p:cNvPr>
          <p:cNvGrpSpPr/>
          <p:nvPr/>
        </p:nvGrpSpPr>
        <p:grpSpPr>
          <a:xfrm>
            <a:off x="390525" y="1713877"/>
            <a:ext cx="8097012" cy="695625"/>
            <a:chOff x="0" y="34287"/>
            <a:chExt cx="8097012" cy="69562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89F62ED6-68C6-1683-6E71-D849C618E66D}"/>
                </a:ext>
              </a:extLst>
            </p:cNvPr>
            <p:cNvSpPr/>
            <p:nvPr/>
          </p:nvSpPr>
          <p:spPr>
            <a:xfrm>
              <a:off x="0" y="34287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2BADDB0B-7D97-8571-B89C-BABCE1ADC803}"/>
                </a:ext>
              </a:extLst>
            </p:cNvPr>
            <p:cNvSpPr txBox="1"/>
            <p:nvPr/>
          </p:nvSpPr>
          <p:spPr>
            <a:xfrm>
              <a:off x="20374" y="54661"/>
              <a:ext cx="726499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QCEW	Quarterly Census of Employment and Wages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9995381-DFCC-1DBB-26FB-22DE7A779EC4}"/>
              </a:ext>
            </a:extLst>
          </p:cNvPr>
          <p:cNvGrpSpPr/>
          <p:nvPr/>
        </p:nvGrpSpPr>
        <p:grpSpPr>
          <a:xfrm>
            <a:off x="1033272" y="2487067"/>
            <a:ext cx="8097012" cy="695625"/>
            <a:chOff x="614172" y="826527"/>
            <a:chExt cx="8097012" cy="69562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56F5FFAE-6C30-F766-40B0-2BCA666499D2}"/>
                </a:ext>
              </a:extLst>
            </p:cNvPr>
            <p:cNvSpPr/>
            <p:nvPr/>
          </p:nvSpPr>
          <p:spPr>
            <a:xfrm>
              <a:off x="614172" y="826527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: Rounded Corners 6">
              <a:extLst>
                <a:ext uri="{FF2B5EF4-FFF2-40B4-BE49-F238E27FC236}">
                  <a16:creationId xmlns:a16="http://schemas.microsoft.com/office/drawing/2014/main" id="{F0D2BB30-D5FB-7E23-05B3-9CDE548B41C1}"/>
                </a:ext>
              </a:extLst>
            </p:cNvPr>
            <p:cNvSpPr txBox="1"/>
            <p:nvPr/>
          </p:nvSpPr>
          <p:spPr>
            <a:xfrm>
              <a:off x="625020" y="846901"/>
              <a:ext cx="8086163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OEWS	Occupational Employment and Wage Statistics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9407C1F-3FB6-8C97-90BC-AF57D111A247}"/>
              </a:ext>
            </a:extLst>
          </p:cNvPr>
          <p:cNvGrpSpPr/>
          <p:nvPr/>
        </p:nvGrpSpPr>
        <p:grpSpPr>
          <a:xfrm>
            <a:off x="1676018" y="3260256"/>
            <a:ext cx="8097012" cy="695625"/>
            <a:chOff x="1209293" y="1618766"/>
            <a:chExt cx="8097012" cy="69562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86D8B37D-2080-ED6E-E39F-0EE1E7CD8514}"/>
                </a:ext>
              </a:extLst>
            </p:cNvPr>
            <p:cNvSpPr/>
            <p:nvPr/>
          </p:nvSpPr>
          <p:spPr>
            <a:xfrm>
              <a:off x="1209293" y="1618766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A69B4587-4AE7-02E3-7D37-2F1B76B70928}"/>
                </a:ext>
              </a:extLst>
            </p:cNvPr>
            <p:cNvSpPr txBox="1"/>
            <p:nvPr/>
          </p:nvSpPr>
          <p:spPr>
            <a:xfrm>
              <a:off x="1229667" y="1639140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CES	Current Employment Statistics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6E96886-E1A7-E7D6-9EEA-B222B081BB3D}"/>
              </a:ext>
            </a:extLst>
          </p:cNvPr>
          <p:cNvGrpSpPr/>
          <p:nvPr/>
        </p:nvGrpSpPr>
        <p:grpSpPr>
          <a:xfrm>
            <a:off x="2318765" y="4027734"/>
            <a:ext cx="8097012" cy="695625"/>
            <a:chOff x="1813940" y="2376719"/>
            <a:chExt cx="8097012" cy="69562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29F76A2E-E301-443E-8688-95857B56071E}"/>
                </a:ext>
              </a:extLst>
            </p:cNvPr>
            <p:cNvSpPr/>
            <p:nvPr/>
          </p:nvSpPr>
          <p:spPr>
            <a:xfrm>
              <a:off x="1813940" y="2376719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: Rounded Corners 10">
              <a:extLst>
                <a:ext uri="{FF2B5EF4-FFF2-40B4-BE49-F238E27FC236}">
                  <a16:creationId xmlns:a16="http://schemas.microsoft.com/office/drawing/2014/main" id="{30A8F6EE-9AC9-EC90-3B95-F0CE22F56EDB}"/>
                </a:ext>
              </a:extLst>
            </p:cNvPr>
            <p:cNvSpPr txBox="1"/>
            <p:nvPr/>
          </p:nvSpPr>
          <p:spPr>
            <a:xfrm>
              <a:off x="1834314" y="2397093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LAUS	Local Area Unemployment Statistics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15B57AD-3003-C45C-6149-61F444DAEDF3}"/>
              </a:ext>
            </a:extLst>
          </p:cNvPr>
          <p:cNvGrpSpPr/>
          <p:nvPr/>
        </p:nvGrpSpPr>
        <p:grpSpPr>
          <a:xfrm>
            <a:off x="2961512" y="4800923"/>
            <a:ext cx="8097012" cy="695625"/>
            <a:chOff x="2418587" y="3168958"/>
            <a:chExt cx="8097012" cy="69562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504C332B-174E-A6A1-84B5-E5832A1E8DA1}"/>
                </a:ext>
              </a:extLst>
            </p:cNvPr>
            <p:cNvSpPr/>
            <p:nvPr/>
          </p:nvSpPr>
          <p:spPr>
            <a:xfrm>
              <a:off x="2418587" y="3168958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: Rounded Corners 12">
              <a:extLst>
                <a:ext uri="{FF2B5EF4-FFF2-40B4-BE49-F238E27FC236}">
                  <a16:creationId xmlns:a16="http://schemas.microsoft.com/office/drawing/2014/main" id="{B5349F6E-BDAC-7273-D8CB-D0F6C1BE25E1}"/>
                </a:ext>
              </a:extLst>
            </p:cNvPr>
            <p:cNvSpPr txBox="1"/>
            <p:nvPr/>
          </p:nvSpPr>
          <p:spPr>
            <a:xfrm>
              <a:off x="2438961" y="3189332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Projections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A534DED-2C3C-3FC9-D00F-D137AF62EFE5}"/>
              </a:ext>
            </a:extLst>
          </p:cNvPr>
          <p:cNvGrpSpPr/>
          <p:nvPr/>
        </p:nvGrpSpPr>
        <p:grpSpPr>
          <a:xfrm>
            <a:off x="3624633" y="5571825"/>
            <a:ext cx="8097012" cy="695625"/>
            <a:chOff x="2418587" y="3168958"/>
            <a:chExt cx="8097012" cy="69562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252BBB5C-EF51-8C67-DED6-314C59DA7AFB}"/>
                </a:ext>
              </a:extLst>
            </p:cNvPr>
            <p:cNvSpPr/>
            <p:nvPr/>
          </p:nvSpPr>
          <p:spPr>
            <a:xfrm>
              <a:off x="2418587" y="3168958"/>
              <a:ext cx="8097012" cy="695625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: Rounded Corners 12">
              <a:extLst>
                <a:ext uri="{FF2B5EF4-FFF2-40B4-BE49-F238E27FC236}">
                  <a16:creationId xmlns:a16="http://schemas.microsoft.com/office/drawing/2014/main" id="{0D58208E-6FED-3527-30D6-83851BDB976D}"/>
                </a:ext>
              </a:extLst>
            </p:cNvPr>
            <p:cNvSpPr txBox="1"/>
            <p:nvPr/>
          </p:nvSpPr>
          <p:spPr>
            <a:xfrm>
              <a:off x="2438961" y="3189332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Job Ad Analytics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4912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37831-9A41-6A42-766D-A1C4C4FBE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6652A6-687E-BB04-B7EC-5A87716E7762}"/>
              </a:ext>
            </a:extLst>
          </p:cNvPr>
          <p:cNvSpPr txBox="1"/>
          <p:nvPr/>
        </p:nvSpPr>
        <p:spPr>
          <a:xfrm>
            <a:off x="7648575" y="590550"/>
            <a:ext cx="4343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B194B3-57DB-A61B-4294-6A985F67896C}"/>
              </a:ext>
            </a:extLst>
          </p:cNvPr>
          <p:cNvSpPr txBox="1"/>
          <p:nvPr/>
        </p:nvSpPr>
        <p:spPr>
          <a:xfrm>
            <a:off x="742950" y="1819275"/>
            <a:ext cx="102938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Accessibility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Datasets are large and detailed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Requires prior familiarity to interpret effectively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Differences in geography, timelines, and methodologies across datasets</a:t>
            </a:r>
          </a:p>
        </p:txBody>
      </p:sp>
    </p:spTree>
    <p:extLst>
      <p:ext uri="{BB962C8B-B14F-4D97-AF65-F5344CB8AC3E}">
        <p14:creationId xmlns:p14="http://schemas.microsoft.com/office/powerpoint/2010/main" val="354050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0ED46-46CA-44A2-5E4C-91AF76296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0E1F31-73E8-6076-D555-A374D33F0726}"/>
              </a:ext>
            </a:extLst>
          </p:cNvPr>
          <p:cNvSpPr txBox="1"/>
          <p:nvPr/>
        </p:nvSpPr>
        <p:spPr>
          <a:xfrm>
            <a:off x="7648575" y="590550"/>
            <a:ext cx="4343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Data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BCA3A0-3668-67EC-9F1B-2229BFAA9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2777"/>
            <a:ext cx="12192000" cy="41364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86875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F7977-969A-70D1-AECD-4FF4FA808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016386-14CD-2B67-8478-B64F0A4152D5}"/>
              </a:ext>
            </a:extLst>
          </p:cNvPr>
          <p:cNvSpPr txBox="1"/>
          <p:nvPr/>
        </p:nvSpPr>
        <p:spPr>
          <a:xfrm>
            <a:off x="7648575" y="590550"/>
            <a:ext cx="4343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Data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ED60-7B7C-4F45-162A-DAEF60F677B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6000"/>
          </a:blip>
          <a:stretch>
            <a:fillRect/>
          </a:stretch>
        </p:blipFill>
        <p:spPr>
          <a:xfrm>
            <a:off x="0" y="1492777"/>
            <a:ext cx="12192000" cy="41364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A79FCE-F77A-5DE9-2840-FB4BEE2FE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76500"/>
            <a:ext cx="11614538" cy="404607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94147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03E33-08DB-B0D6-2FDE-4EC8A9CB6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592417-52D3-80F4-9798-C521E786F2F0}"/>
              </a:ext>
            </a:extLst>
          </p:cNvPr>
          <p:cNvSpPr txBox="1"/>
          <p:nvPr/>
        </p:nvSpPr>
        <p:spPr>
          <a:xfrm>
            <a:off x="7648575" y="590550"/>
            <a:ext cx="4343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Data Hub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3D20C4-62A4-117D-689F-8968B2EE5069}"/>
              </a:ext>
            </a:extLst>
          </p:cNvPr>
          <p:cNvSpPr txBox="1"/>
          <p:nvPr/>
        </p:nvSpPr>
        <p:spPr>
          <a:xfrm>
            <a:off x="742950" y="3746064"/>
            <a:ext cx="4030270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2"/>
              </a:rPr>
              <a:t>Data Hub</a:t>
            </a:r>
            <a:r>
              <a:rPr lang="en-US" sz="3200" b="1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Improve accessibility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Consolidate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Provide localized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Curate data elements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Develop printable reports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FE441F-A85B-0A81-FEA9-2E8593FD3893}"/>
              </a:ext>
            </a:extLst>
          </p:cNvPr>
          <p:cNvSpPr txBox="1"/>
          <p:nvPr/>
        </p:nvSpPr>
        <p:spPr>
          <a:xfrm>
            <a:off x="742950" y="1819275"/>
            <a:ext cx="102938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Accessibility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Datasets are large and detailed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Requires prior familiarity to interpret effectively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Differences in geography, timelines, and methodologies across datasets</a:t>
            </a:r>
          </a:p>
        </p:txBody>
      </p:sp>
    </p:spTree>
    <p:extLst>
      <p:ext uri="{BB962C8B-B14F-4D97-AF65-F5344CB8AC3E}">
        <p14:creationId xmlns:p14="http://schemas.microsoft.com/office/powerpoint/2010/main" val="2834947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58921-57D2-EC60-E14F-36104FDC0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33B1C9-3EEA-294F-3980-F0377FAB2825}"/>
              </a:ext>
            </a:extLst>
          </p:cNvPr>
          <p:cNvSpPr txBox="1"/>
          <p:nvPr/>
        </p:nvSpPr>
        <p:spPr>
          <a:xfrm>
            <a:off x="7648575" y="590550"/>
            <a:ext cx="4343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The Data Hub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83479-FA12-A489-09DB-A2D9703F5C5A}"/>
              </a:ext>
            </a:extLst>
          </p:cNvPr>
          <p:cNvSpPr txBox="1"/>
          <p:nvPr/>
        </p:nvSpPr>
        <p:spPr>
          <a:xfrm>
            <a:off x="742950" y="1819275"/>
            <a:ext cx="1029385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How do I find the Data Hub?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Go to </a:t>
            </a:r>
            <a:r>
              <a:rPr lang="en-US" sz="2400" b="1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Ohiolmi.com</a:t>
            </a:r>
            <a:endParaRPr lang="en-US" sz="2400" b="1" dirty="0">
              <a:solidFill>
                <a:srgbClr val="C12637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</a:t>
            </a:r>
            <a:r>
              <a:rPr lang="en-US" sz="2400" b="1" u="sng" dirty="0">
                <a:latin typeface="Source Sans Pro" panose="020B0503030403020204" pitchFamily="34" charset="0"/>
                <a:ea typeface="Source Sans Pro" panose="020B0503030403020204" pitchFamily="34" charset="0"/>
              </a:rPr>
              <a:t>Workforce Resources</a:t>
            </a: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 from the Navigation 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Select </a:t>
            </a:r>
            <a:r>
              <a:rPr lang="en-US" sz="2400" b="1" u="sng" dirty="0">
                <a:latin typeface="Source Sans Pro" panose="020B0503030403020204" pitchFamily="34" charset="0"/>
                <a:ea typeface="Source Sans Pro" panose="020B0503030403020204" pitchFamily="34" charset="0"/>
              </a:rPr>
              <a:t>The Data Hub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EF8EB1-8584-0C07-5150-CCF9E0B244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44" y="3512046"/>
            <a:ext cx="11972311" cy="26243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36730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DB9B76-6EE2-6DA9-9C2B-B6A62B024C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D7A57-E8FF-79B0-7FDD-51F904D31E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709738"/>
            <a:ext cx="10515600" cy="787400"/>
          </a:xfrm>
        </p:spPr>
        <p:txBody>
          <a:bodyPr/>
          <a:lstStyle/>
          <a:p>
            <a:r>
              <a:rPr lang="en-US" dirty="0"/>
              <a:t>Connect with Us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F6AD760-A331-ADAC-78E3-067FAF4CEF9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51583267"/>
              </p:ext>
            </p:extLst>
          </p:nvPr>
        </p:nvGraphicFramePr>
        <p:xfrm>
          <a:off x="838200" y="2790825"/>
          <a:ext cx="10515600" cy="3284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9101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96B769-005B-1050-B9A1-F1D24C4483E4}"/>
              </a:ext>
            </a:extLst>
          </p:cNvPr>
          <p:cNvSpPr txBox="1"/>
          <p:nvPr/>
        </p:nvSpPr>
        <p:spPr>
          <a:xfrm>
            <a:off x="8963025" y="590550"/>
            <a:ext cx="3028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Who are we?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5133231-E6A5-5388-46E7-FE8B384F457D}"/>
              </a:ext>
            </a:extLst>
          </p:cNvPr>
          <p:cNvGrpSpPr/>
          <p:nvPr/>
        </p:nvGrpSpPr>
        <p:grpSpPr>
          <a:xfrm>
            <a:off x="1159094" y="1758188"/>
            <a:ext cx="9873812" cy="4509262"/>
            <a:chOff x="1033035" y="1758188"/>
            <a:chExt cx="9873812" cy="4509262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E0BB07DA-B8CA-E49F-7EA2-8862ABFD1CF2}"/>
                </a:ext>
              </a:extLst>
            </p:cNvPr>
            <p:cNvSpPr/>
            <p:nvPr/>
          </p:nvSpPr>
          <p:spPr>
            <a:xfrm>
              <a:off x="1033035" y="2022553"/>
              <a:ext cx="4089365" cy="4089365"/>
            </a:xfrm>
            <a:prstGeom prst="flowChartConnector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LMI</a:t>
              </a:r>
              <a:r>
                <a:rPr lang="en-US" sz="2400" b="1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 helps Ohio make informed economic decisions</a:t>
              </a:r>
            </a:p>
            <a:p>
              <a:pPr algn="ctr"/>
              <a:endParaRPr lang="en-US" sz="2400" b="1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algn="ctr"/>
              <a:r>
                <a:rPr lang="en-US" sz="2400" b="1" dirty="0">
                  <a:solidFill>
                    <a:schemeClr val="tx1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Ohiolmi.com</a:t>
              </a:r>
              <a:endParaRPr lang="en-US" sz="24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F625A25-14DB-58BA-6662-B256ED5DB0AD}"/>
                </a:ext>
              </a:extLst>
            </p:cNvPr>
            <p:cNvSpPr/>
            <p:nvPr/>
          </p:nvSpPr>
          <p:spPr>
            <a:xfrm>
              <a:off x="5890044" y="1758188"/>
              <a:ext cx="5016803" cy="914271"/>
            </a:xfrm>
            <a:prstGeom prst="roundRect">
              <a:avLst/>
            </a:prstGeom>
            <a:solidFill>
              <a:srgbClr val="C1263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Produce Labor Market Data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D063EAE-BD2D-4BD4-B649-FB8CF0D88510}"/>
                </a:ext>
              </a:extLst>
            </p:cNvPr>
            <p:cNvSpPr/>
            <p:nvPr/>
          </p:nvSpPr>
          <p:spPr>
            <a:xfrm>
              <a:off x="5890044" y="2956518"/>
              <a:ext cx="5016803" cy="91427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Disseminate information </a:t>
              </a:r>
            </a:p>
            <a:p>
              <a:pPr algn="ctr"/>
              <a:r>
                <a:rPr 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and data tools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7FB1609F-9619-7C54-3904-6CE82BC96469}"/>
                </a:ext>
              </a:extLst>
            </p:cNvPr>
            <p:cNvSpPr/>
            <p:nvPr/>
          </p:nvSpPr>
          <p:spPr>
            <a:xfrm>
              <a:off x="5890044" y="4154848"/>
              <a:ext cx="5016803" cy="91427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Conduct research and data analysis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36B1AF6D-D118-FFB4-4760-4B150E7C0834}"/>
                </a:ext>
              </a:extLst>
            </p:cNvPr>
            <p:cNvSpPr/>
            <p:nvPr/>
          </p:nvSpPr>
          <p:spPr>
            <a:xfrm>
              <a:off x="5890044" y="5353179"/>
              <a:ext cx="5016803" cy="914271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Help analyze and interpret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246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38284-8602-C6FD-7D92-303234D3B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35F718-FCA8-3F9C-D39F-01514B9D4ADC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98D78B3-1C2F-E2B1-3715-156A9862C445}"/>
              </a:ext>
            </a:extLst>
          </p:cNvPr>
          <p:cNvGrpSpPr/>
          <p:nvPr/>
        </p:nvGrpSpPr>
        <p:grpSpPr>
          <a:xfrm>
            <a:off x="390525" y="1713877"/>
            <a:ext cx="8097012" cy="695625"/>
            <a:chOff x="0" y="34287"/>
            <a:chExt cx="8097012" cy="69562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A2F59F0-2B8D-2480-E5BC-7689666C4138}"/>
                </a:ext>
              </a:extLst>
            </p:cNvPr>
            <p:cNvSpPr/>
            <p:nvPr/>
          </p:nvSpPr>
          <p:spPr>
            <a:xfrm>
              <a:off x="0" y="34287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4245E6D8-F745-2A85-8866-E5449ACA6FB4}"/>
                </a:ext>
              </a:extLst>
            </p:cNvPr>
            <p:cNvSpPr txBox="1"/>
            <p:nvPr/>
          </p:nvSpPr>
          <p:spPr>
            <a:xfrm>
              <a:off x="20374" y="54661"/>
              <a:ext cx="726499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QCEW	Quarterly Census of Employment and Wages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B6A80EC-D03F-31DF-0130-7EE522A2BE7D}"/>
              </a:ext>
            </a:extLst>
          </p:cNvPr>
          <p:cNvGrpSpPr/>
          <p:nvPr/>
        </p:nvGrpSpPr>
        <p:grpSpPr>
          <a:xfrm>
            <a:off x="1033272" y="2487067"/>
            <a:ext cx="8097012" cy="695625"/>
            <a:chOff x="614172" y="826527"/>
            <a:chExt cx="8097012" cy="69562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102A76B-96D4-24D1-2584-5E8D0CDB10F9}"/>
                </a:ext>
              </a:extLst>
            </p:cNvPr>
            <p:cNvSpPr/>
            <p:nvPr/>
          </p:nvSpPr>
          <p:spPr>
            <a:xfrm>
              <a:off x="614172" y="826527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: Rounded Corners 6">
              <a:extLst>
                <a:ext uri="{FF2B5EF4-FFF2-40B4-BE49-F238E27FC236}">
                  <a16:creationId xmlns:a16="http://schemas.microsoft.com/office/drawing/2014/main" id="{9FF00E21-6C9A-0D2D-B2E7-E04361E4E6AB}"/>
                </a:ext>
              </a:extLst>
            </p:cNvPr>
            <p:cNvSpPr txBox="1"/>
            <p:nvPr/>
          </p:nvSpPr>
          <p:spPr>
            <a:xfrm>
              <a:off x="625020" y="846901"/>
              <a:ext cx="8086163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OEWS	Occupational Employment and Wage Statistics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952CD54-D8EF-D39D-1855-BB1DDFDD028B}"/>
              </a:ext>
            </a:extLst>
          </p:cNvPr>
          <p:cNvGrpSpPr/>
          <p:nvPr/>
        </p:nvGrpSpPr>
        <p:grpSpPr>
          <a:xfrm>
            <a:off x="1676018" y="3260256"/>
            <a:ext cx="8097012" cy="695625"/>
            <a:chOff x="1209293" y="1618766"/>
            <a:chExt cx="8097012" cy="69562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B6E4256-6F5C-A8F2-33D3-F0D75C9B1443}"/>
                </a:ext>
              </a:extLst>
            </p:cNvPr>
            <p:cNvSpPr/>
            <p:nvPr/>
          </p:nvSpPr>
          <p:spPr>
            <a:xfrm>
              <a:off x="1209293" y="1618766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A10DB1B3-21E2-A7EF-FC08-D3B3A470764A}"/>
                </a:ext>
              </a:extLst>
            </p:cNvPr>
            <p:cNvSpPr txBox="1"/>
            <p:nvPr/>
          </p:nvSpPr>
          <p:spPr>
            <a:xfrm>
              <a:off x="1229667" y="1639140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CES	Current Employment Statistics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9BACB1F-8D12-A116-3193-1284F3446849}"/>
              </a:ext>
            </a:extLst>
          </p:cNvPr>
          <p:cNvGrpSpPr/>
          <p:nvPr/>
        </p:nvGrpSpPr>
        <p:grpSpPr>
          <a:xfrm>
            <a:off x="2318765" y="4027734"/>
            <a:ext cx="8097012" cy="695625"/>
            <a:chOff x="1813940" y="2376719"/>
            <a:chExt cx="8097012" cy="69562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3560264-F937-FB0F-9B09-0E1C47A94320}"/>
                </a:ext>
              </a:extLst>
            </p:cNvPr>
            <p:cNvSpPr/>
            <p:nvPr/>
          </p:nvSpPr>
          <p:spPr>
            <a:xfrm>
              <a:off x="1813940" y="2376719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: Rounded Corners 10">
              <a:extLst>
                <a:ext uri="{FF2B5EF4-FFF2-40B4-BE49-F238E27FC236}">
                  <a16:creationId xmlns:a16="http://schemas.microsoft.com/office/drawing/2014/main" id="{F00605D6-0AB1-BF23-2A9B-BD1F288833DA}"/>
                </a:ext>
              </a:extLst>
            </p:cNvPr>
            <p:cNvSpPr txBox="1"/>
            <p:nvPr/>
          </p:nvSpPr>
          <p:spPr>
            <a:xfrm>
              <a:off x="1834314" y="2397093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LAUS	Local Area Unemployment Statistics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FD43FAF-37FD-5279-E371-6B64D19CF28A}"/>
              </a:ext>
            </a:extLst>
          </p:cNvPr>
          <p:cNvGrpSpPr/>
          <p:nvPr/>
        </p:nvGrpSpPr>
        <p:grpSpPr>
          <a:xfrm>
            <a:off x="2961512" y="4800923"/>
            <a:ext cx="8097012" cy="695625"/>
            <a:chOff x="2418587" y="3168958"/>
            <a:chExt cx="8097012" cy="69562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E70EEA8-283B-C553-A36D-47E31689EC8F}"/>
                </a:ext>
              </a:extLst>
            </p:cNvPr>
            <p:cNvSpPr/>
            <p:nvPr/>
          </p:nvSpPr>
          <p:spPr>
            <a:xfrm>
              <a:off x="2418587" y="3168958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: Rounded Corners 12">
              <a:extLst>
                <a:ext uri="{FF2B5EF4-FFF2-40B4-BE49-F238E27FC236}">
                  <a16:creationId xmlns:a16="http://schemas.microsoft.com/office/drawing/2014/main" id="{33FC0C7B-0E5F-72A0-F4BF-1FAF8AD1D281}"/>
                </a:ext>
              </a:extLst>
            </p:cNvPr>
            <p:cNvSpPr txBox="1"/>
            <p:nvPr/>
          </p:nvSpPr>
          <p:spPr>
            <a:xfrm>
              <a:off x="2438961" y="3189332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Projections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57005A9-2DAF-F639-8A3F-0BD58922C78C}"/>
              </a:ext>
            </a:extLst>
          </p:cNvPr>
          <p:cNvGrpSpPr/>
          <p:nvPr/>
        </p:nvGrpSpPr>
        <p:grpSpPr>
          <a:xfrm>
            <a:off x="3624633" y="5571825"/>
            <a:ext cx="8097012" cy="695625"/>
            <a:chOff x="2418587" y="3168958"/>
            <a:chExt cx="8097012" cy="69562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C954F42-8BE5-4A1F-4410-44376136353C}"/>
                </a:ext>
              </a:extLst>
            </p:cNvPr>
            <p:cNvSpPr/>
            <p:nvPr/>
          </p:nvSpPr>
          <p:spPr>
            <a:xfrm>
              <a:off x="2418587" y="3168958"/>
              <a:ext cx="8097012" cy="695625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: Rounded Corners 12">
              <a:extLst>
                <a:ext uri="{FF2B5EF4-FFF2-40B4-BE49-F238E27FC236}">
                  <a16:creationId xmlns:a16="http://schemas.microsoft.com/office/drawing/2014/main" id="{3F52D56C-1618-D29C-0F36-8638B2ABF459}"/>
                </a:ext>
              </a:extLst>
            </p:cNvPr>
            <p:cNvSpPr txBox="1"/>
            <p:nvPr/>
          </p:nvSpPr>
          <p:spPr>
            <a:xfrm>
              <a:off x="2438961" y="3189332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Job Ad Analytics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4864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9E162-D31B-E76F-24E1-8E1ADE3BD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62255F-1715-308C-8D77-5BCD411ADBDA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1170F6E-1D55-D629-47A3-05268E5EAB91}"/>
              </a:ext>
            </a:extLst>
          </p:cNvPr>
          <p:cNvGrpSpPr/>
          <p:nvPr/>
        </p:nvGrpSpPr>
        <p:grpSpPr>
          <a:xfrm>
            <a:off x="390525" y="1713877"/>
            <a:ext cx="8097012" cy="695625"/>
            <a:chOff x="0" y="34287"/>
            <a:chExt cx="8097012" cy="695625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7722D698-5A2C-020D-DD9F-3B14F5314184}"/>
                </a:ext>
              </a:extLst>
            </p:cNvPr>
            <p:cNvSpPr/>
            <p:nvPr/>
          </p:nvSpPr>
          <p:spPr>
            <a:xfrm>
              <a:off x="0" y="34287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A18B71D4-ED7B-B1FA-FF90-2DB25B694BC0}"/>
                </a:ext>
              </a:extLst>
            </p:cNvPr>
            <p:cNvSpPr txBox="1"/>
            <p:nvPr/>
          </p:nvSpPr>
          <p:spPr>
            <a:xfrm>
              <a:off x="20374" y="54661"/>
              <a:ext cx="726499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QCEW	Quarterly Census of Employment and Wages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06B50B8-C0A6-695F-937B-C2B634B270FA}"/>
              </a:ext>
            </a:extLst>
          </p:cNvPr>
          <p:cNvGrpSpPr/>
          <p:nvPr/>
        </p:nvGrpSpPr>
        <p:grpSpPr>
          <a:xfrm>
            <a:off x="410898" y="2832615"/>
            <a:ext cx="5257800" cy="1512796"/>
            <a:chOff x="-2" y="258916"/>
            <a:chExt cx="11729781" cy="126945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AAFAE57-B835-F753-11AB-545517FF7EFB}"/>
                </a:ext>
              </a:extLst>
            </p:cNvPr>
            <p:cNvSpPr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70F6E90-FA18-F6B3-4FFF-D2BB47BFAC04}"/>
                </a:ext>
              </a:extLst>
            </p:cNvPr>
            <p:cNvSpPr txBox="1"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and wage data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By industry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For Ohio, MSAs, and counties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Quarterly releases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6067F2-A992-6A50-EA97-756F84754C2B}"/>
              </a:ext>
            </a:extLst>
          </p:cNvPr>
          <p:cNvGrpSpPr/>
          <p:nvPr/>
        </p:nvGrpSpPr>
        <p:grpSpPr>
          <a:xfrm>
            <a:off x="646577" y="2640735"/>
            <a:ext cx="3299486" cy="383760"/>
            <a:chOff x="525780" y="67036"/>
            <a:chExt cx="7360920" cy="383760"/>
          </a:xfrm>
        </p:grpSpPr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7018B9F5-A796-E473-1962-1CCAD001420B}"/>
                </a:ext>
              </a:extLst>
            </p:cNvPr>
            <p:cNvSpPr/>
            <p:nvPr/>
          </p:nvSpPr>
          <p:spPr>
            <a:xfrm>
              <a:off x="525780" y="6703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9" name="Rectangle: Rounded Corners 6">
              <a:extLst>
                <a:ext uri="{FF2B5EF4-FFF2-40B4-BE49-F238E27FC236}">
                  <a16:creationId xmlns:a16="http://schemas.microsoft.com/office/drawing/2014/main" id="{FDD234BA-0010-86E7-BF48-ADFE04AF6C4D}"/>
                </a:ext>
              </a:extLst>
            </p:cNvPr>
            <p:cNvSpPr txBox="1"/>
            <p:nvPr/>
          </p:nvSpPr>
          <p:spPr>
            <a:xfrm>
              <a:off x="544514" y="8577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Description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2B32B1F-C73F-7E6E-FE10-C9AA9DD20E64}"/>
              </a:ext>
            </a:extLst>
          </p:cNvPr>
          <p:cNvGrpSpPr/>
          <p:nvPr/>
        </p:nvGrpSpPr>
        <p:grpSpPr>
          <a:xfrm>
            <a:off x="410898" y="4710437"/>
            <a:ext cx="5257800" cy="1269450"/>
            <a:chOff x="0" y="1790446"/>
            <a:chExt cx="10515600" cy="126945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E8CA06CE-6597-C60F-EAE0-02A1D5CEEAC1}"/>
                </a:ext>
              </a:extLst>
            </p:cNvPr>
            <p:cNvSpPr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1">
              <a:schemeClr val="accent2">
                <a:hueOff val="-425907"/>
                <a:satOff val="-27536"/>
                <a:lumOff val="90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D2E05F9-D129-D7C8-158B-5EECCDB3D23B}"/>
                </a:ext>
              </a:extLst>
            </p:cNvPr>
            <p:cNvSpPr txBox="1"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trends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Wage levels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Industry growth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7708B9-7962-4C81-739A-7425DAB3B9F2}"/>
              </a:ext>
            </a:extLst>
          </p:cNvPr>
          <p:cNvGrpSpPr/>
          <p:nvPr/>
        </p:nvGrpSpPr>
        <p:grpSpPr>
          <a:xfrm>
            <a:off x="646577" y="4518557"/>
            <a:ext cx="3299486" cy="383760"/>
            <a:chOff x="525780" y="1598566"/>
            <a:chExt cx="7360920" cy="38376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FD9D79A5-2AEA-446F-77A4-E60D26E0B9D6}"/>
                </a:ext>
              </a:extLst>
            </p:cNvPr>
            <p:cNvSpPr/>
            <p:nvPr/>
          </p:nvSpPr>
          <p:spPr>
            <a:xfrm>
              <a:off x="525780" y="159856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25907"/>
                <a:satOff val="-27536"/>
                <a:lumOff val="9019"/>
                <a:alphaOff val="0"/>
              </a:schemeClr>
            </a:fillRef>
            <a:effectRef idx="2">
              <a:schemeClr val="accent2">
                <a:hueOff val="-425907"/>
                <a:satOff val="-27536"/>
                <a:lumOff val="90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: Rounded Corners 10">
              <a:extLst>
                <a:ext uri="{FF2B5EF4-FFF2-40B4-BE49-F238E27FC236}">
                  <a16:creationId xmlns:a16="http://schemas.microsoft.com/office/drawing/2014/main" id="{BD18DC6D-CBBF-0ED8-E5DF-98D7A9263AA6}"/>
                </a:ext>
              </a:extLst>
            </p:cNvPr>
            <p:cNvSpPr txBox="1"/>
            <p:nvPr/>
          </p:nvSpPr>
          <p:spPr>
            <a:xfrm>
              <a:off x="544514" y="161730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Data Uses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8141E7-1655-EFF3-8DB2-92075E2D7770}"/>
              </a:ext>
            </a:extLst>
          </p:cNvPr>
          <p:cNvGrpSpPr/>
          <p:nvPr/>
        </p:nvGrpSpPr>
        <p:grpSpPr>
          <a:xfrm>
            <a:off x="6523304" y="2832615"/>
            <a:ext cx="5257800" cy="1512796"/>
            <a:chOff x="0" y="3321976"/>
            <a:chExt cx="10515600" cy="96232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5901A16-7B28-2F41-84ED-9F4440A752B9}"/>
                </a:ext>
              </a:extLst>
            </p:cNvPr>
            <p:cNvSpPr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1">
              <a:schemeClr val="accent2">
                <a:hueOff val="-851813"/>
                <a:satOff val="-55072"/>
                <a:lumOff val="1803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1BC38F-0D17-8AF3-546B-060EFA32BE8C}"/>
                </a:ext>
              </a:extLst>
            </p:cNvPr>
            <p:cNvSpPr txBox="1"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QCEW Home</a:t>
              </a:r>
              <a:endParaRPr lang="en-US" sz="1800" kern="1200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QCEW Data Search Tool</a:t>
              </a:r>
              <a:endParaRPr lang="en-US" sz="1800" kern="1200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B686CB-5370-C02E-E1DB-548AC602B18A}"/>
              </a:ext>
            </a:extLst>
          </p:cNvPr>
          <p:cNvGrpSpPr/>
          <p:nvPr/>
        </p:nvGrpSpPr>
        <p:grpSpPr>
          <a:xfrm>
            <a:off x="7059153" y="2659469"/>
            <a:ext cx="3299486" cy="383760"/>
            <a:chOff x="525780" y="3130096"/>
            <a:chExt cx="7360920" cy="383760"/>
          </a:xfrm>
        </p:grpSpPr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0B6C9CB-A83C-2C2A-34B8-69385BAC32C4}"/>
                </a:ext>
              </a:extLst>
            </p:cNvPr>
            <p:cNvSpPr/>
            <p:nvPr/>
          </p:nvSpPr>
          <p:spPr>
            <a:xfrm>
              <a:off x="525780" y="313009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851813"/>
                <a:satOff val="-55072"/>
                <a:lumOff val="18038"/>
                <a:alphaOff val="0"/>
              </a:schemeClr>
            </a:fillRef>
            <a:effectRef idx="2">
              <a:schemeClr val="accent2">
                <a:hueOff val="-851813"/>
                <a:satOff val="-55072"/>
                <a:lumOff val="180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: Rounded Corners 14">
              <a:extLst>
                <a:ext uri="{FF2B5EF4-FFF2-40B4-BE49-F238E27FC236}">
                  <a16:creationId xmlns:a16="http://schemas.microsoft.com/office/drawing/2014/main" id="{F45661FB-C7F8-BFF8-AF52-43A605EB2257}"/>
                </a:ext>
              </a:extLst>
            </p:cNvPr>
            <p:cNvSpPr txBox="1"/>
            <p:nvPr/>
          </p:nvSpPr>
          <p:spPr>
            <a:xfrm>
              <a:off x="544514" y="314883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Tools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8982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9E2E8-A0AF-B3D2-596F-764F960D2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A97529-A065-F166-9128-ACD859F17E5A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4871091-51CC-77B4-5D66-0EA88C5C9700}"/>
              </a:ext>
            </a:extLst>
          </p:cNvPr>
          <p:cNvGrpSpPr/>
          <p:nvPr/>
        </p:nvGrpSpPr>
        <p:grpSpPr>
          <a:xfrm>
            <a:off x="410898" y="5034287"/>
            <a:ext cx="5257800" cy="1269450"/>
            <a:chOff x="-2" y="1790446"/>
            <a:chExt cx="11729781" cy="126945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27BDC46-7726-3EEB-8A2E-CA13BDC80755}"/>
                </a:ext>
              </a:extLst>
            </p:cNvPr>
            <p:cNvSpPr/>
            <p:nvPr/>
          </p:nvSpPr>
          <p:spPr>
            <a:xfrm>
              <a:off x="-2" y="1790446"/>
              <a:ext cx="11729781" cy="1269450"/>
            </a:xfrm>
            <a:prstGeom prst="rect">
              <a:avLst/>
            </a:prstGeom>
          </p:spPr>
          <p:style>
            <a:lnRef idx="1">
              <a:schemeClr val="accent2">
                <a:hueOff val="-425907"/>
                <a:satOff val="-27536"/>
                <a:lumOff val="90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1C752BB-1368-433B-173D-0A1E5497FD54}"/>
                </a:ext>
              </a:extLst>
            </p:cNvPr>
            <p:cNvSpPr txBox="1"/>
            <p:nvPr/>
          </p:nvSpPr>
          <p:spPr>
            <a:xfrm>
              <a:off x="-2" y="1790446"/>
              <a:ext cx="11729781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levels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Wage comparison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Occupational concentrations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1C8737D-F978-A621-5483-8880AC25F3F7}"/>
              </a:ext>
            </a:extLst>
          </p:cNvPr>
          <p:cNvGrpSpPr/>
          <p:nvPr/>
        </p:nvGrpSpPr>
        <p:grpSpPr>
          <a:xfrm>
            <a:off x="390525" y="1713877"/>
            <a:ext cx="8097012" cy="695625"/>
            <a:chOff x="604647" y="826527"/>
            <a:chExt cx="8097012" cy="695625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DC03F56-D528-F322-8629-57C7482C1B90}"/>
                </a:ext>
              </a:extLst>
            </p:cNvPr>
            <p:cNvSpPr/>
            <p:nvPr/>
          </p:nvSpPr>
          <p:spPr>
            <a:xfrm>
              <a:off x="604647" y="826527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: Rounded Corners 6">
              <a:extLst>
                <a:ext uri="{FF2B5EF4-FFF2-40B4-BE49-F238E27FC236}">
                  <a16:creationId xmlns:a16="http://schemas.microsoft.com/office/drawing/2014/main" id="{FA22CE50-15D8-DDA5-7A33-3DE761F6686E}"/>
                </a:ext>
              </a:extLst>
            </p:cNvPr>
            <p:cNvSpPr txBox="1"/>
            <p:nvPr/>
          </p:nvSpPr>
          <p:spPr>
            <a:xfrm>
              <a:off x="625021" y="846901"/>
              <a:ext cx="8076638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OEWS	Occupational Employment and Wage Statistics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C5A4E2C-E3ED-4BCC-BB7A-2E8D566FC8E6}"/>
              </a:ext>
            </a:extLst>
          </p:cNvPr>
          <p:cNvGrpSpPr/>
          <p:nvPr/>
        </p:nvGrpSpPr>
        <p:grpSpPr>
          <a:xfrm>
            <a:off x="410898" y="2828531"/>
            <a:ext cx="5970852" cy="1733944"/>
            <a:chOff x="-2" y="258916"/>
            <a:chExt cx="13235550" cy="151279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1694912-315B-FD7E-7769-36EE558E07ED}"/>
                </a:ext>
              </a:extLst>
            </p:cNvPr>
            <p:cNvSpPr/>
            <p:nvPr/>
          </p:nvSpPr>
          <p:spPr>
            <a:xfrm>
              <a:off x="-2" y="258916"/>
              <a:ext cx="11654932" cy="1512796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8F4DBF-23D9-69B1-535F-3E7FC2CDD9B5}"/>
                </a:ext>
              </a:extLst>
            </p:cNvPr>
            <p:cNvSpPr txBox="1"/>
            <p:nvPr/>
          </p:nvSpPr>
          <p:spPr>
            <a:xfrm>
              <a:off x="0" y="258916"/>
              <a:ext cx="13235548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and wage estimates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By occupation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For Ohio, MSAs, JobsOhio regions, and Workforce Areas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Annual releases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079CD5A-B66D-3EE8-AA9E-623576F6C353}"/>
              </a:ext>
            </a:extLst>
          </p:cNvPr>
          <p:cNvGrpSpPr/>
          <p:nvPr/>
        </p:nvGrpSpPr>
        <p:grpSpPr>
          <a:xfrm>
            <a:off x="646576" y="4842407"/>
            <a:ext cx="3299486" cy="383760"/>
            <a:chOff x="525780" y="1598566"/>
            <a:chExt cx="7360920" cy="383760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5B3DA7E-314D-703C-45CA-574174DEB532}"/>
                </a:ext>
              </a:extLst>
            </p:cNvPr>
            <p:cNvSpPr/>
            <p:nvPr/>
          </p:nvSpPr>
          <p:spPr>
            <a:xfrm>
              <a:off x="525780" y="159856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25907"/>
                <a:satOff val="-27536"/>
                <a:lumOff val="9019"/>
                <a:alphaOff val="0"/>
              </a:schemeClr>
            </a:fillRef>
            <a:effectRef idx="2">
              <a:schemeClr val="accent2">
                <a:hueOff val="-425907"/>
                <a:satOff val="-27536"/>
                <a:lumOff val="90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5" name="Rectangle: Rounded Corners 10">
              <a:extLst>
                <a:ext uri="{FF2B5EF4-FFF2-40B4-BE49-F238E27FC236}">
                  <a16:creationId xmlns:a16="http://schemas.microsoft.com/office/drawing/2014/main" id="{DC1D223F-B6BB-9029-B382-492A86511FD5}"/>
                </a:ext>
              </a:extLst>
            </p:cNvPr>
            <p:cNvSpPr txBox="1"/>
            <p:nvPr/>
          </p:nvSpPr>
          <p:spPr>
            <a:xfrm>
              <a:off x="544514" y="161730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Data Uses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F2CED58-C110-4B4B-701D-3F35A28834FC}"/>
              </a:ext>
            </a:extLst>
          </p:cNvPr>
          <p:cNvGrpSpPr/>
          <p:nvPr/>
        </p:nvGrpSpPr>
        <p:grpSpPr>
          <a:xfrm>
            <a:off x="646577" y="2640735"/>
            <a:ext cx="3299486" cy="383760"/>
            <a:chOff x="525780" y="67036"/>
            <a:chExt cx="7360920" cy="383760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C3B8B0E-888F-E84E-0623-07CB361E662B}"/>
                </a:ext>
              </a:extLst>
            </p:cNvPr>
            <p:cNvSpPr/>
            <p:nvPr/>
          </p:nvSpPr>
          <p:spPr>
            <a:xfrm>
              <a:off x="525780" y="6703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: Rounded Corners 6">
              <a:extLst>
                <a:ext uri="{FF2B5EF4-FFF2-40B4-BE49-F238E27FC236}">
                  <a16:creationId xmlns:a16="http://schemas.microsoft.com/office/drawing/2014/main" id="{F4553CAB-7036-EC37-B86F-D0CF7FBF5D1A}"/>
                </a:ext>
              </a:extLst>
            </p:cNvPr>
            <p:cNvSpPr txBox="1"/>
            <p:nvPr/>
          </p:nvSpPr>
          <p:spPr>
            <a:xfrm>
              <a:off x="544514" y="8577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Description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B9C7BD7-3ED4-1DF6-D18D-E7ABC8FD0DD9}"/>
              </a:ext>
            </a:extLst>
          </p:cNvPr>
          <p:cNvGrpSpPr/>
          <p:nvPr/>
        </p:nvGrpSpPr>
        <p:grpSpPr>
          <a:xfrm>
            <a:off x="6523301" y="2832615"/>
            <a:ext cx="5257800" cy="1512796"/>
            <a:chOff x="0" y="3321976"/>
            <a:chExt cx="10515600" cy="96232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177E520-C772-246A-3CCF-B3E239F63DF2}"/>
                </a:ext>
              </a:extLst>
            </p:cNvPr>
            <p:cNvSpPr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1">
              <a:schemeClr val="accent2">
                <a:hueOff val="-851813"/>
                <a:satOff val="-55072"/>
                <a:lumOff val="1803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FD6830-07F7-10AC-3C03-CEAD294AF8D4}"/>
                </a:ext>
              </a:extLst>
            </p:cNvPr>
            <p:cNvSpPr txBox="1"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sz="1800" kern="1200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OEWS Home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OEWS Data Search Tool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en-US" sz="1800" kern="1200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E4C74D7-8DB3-369A-D6F4-93191230F003}"/>
              </a:ext>
            </a:extLst>
          </p:cNvPr>
          <p:cNvGrpSpPr/>
          <p:nvPr/>
        </p:nvGrpSpPr>
        <p:grpSpPr>
          <a:xfrm>
            <a:off x="7059153" y="2659469"/>
            <a:ext cx="3299486" cy="383760"/>
            <a:chOff x="525780" y="3130096"/>
            <a:chExt cx="7360920" cy="383760"/>
          </a:xfrm>
        </p:grpSpPr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4212ACAB-5F8A-2A96-6310-18C3C00AA67E}"/>
                </a:ext>
              </a:extLst>
            </p:cNvPr>
            <p:cNvSpPr/>
            <p:nvPr/>
          </p:nvSpPr>
          <p:spPr>
            <a:xfrm>
              <a:off x="525780" y="313009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851813"/>
                <a:satOff val="-55072"/>
                <a:lumOff val="18038"/>
                <a:alphaOff val="0"/>
              </a:schemeClr>
            </a:fillRef>
            <a:effectRef idx="2">
              <a:schemeClr val="accent2">
                <a:hueOff val="-851813"/>
                <a:satOff val="-55072"/>
                <a:lumOff val="180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3" name="Rectangle: Rounded Corners 14">
              <a:extLst>
                <a:ext uri="{FF2B5EF4-FFF2-40B4-BE49-F238E27FC236}">
                  <a16:creationId xmlns:a16="http://schemas.microsoft.com/office/drawing/2014/main" id="{52C9BD12-89F8-90B3-4DA1-80444611775F}"/>
                </a:ext>
              </a:extLst>
            </p:cNvPr>
            <p:cNvSpPr txBox="1"/>
            <p:nvPr/>
          </p:nvSpPr>
          <p:spPr>
            <a:xfrm>
              <a:off x="544514" y="314883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Tools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9593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5397A-CE64-82C1-279B-B3B9E17A7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EE3BF1-F9CE-FA0D-E645-B2EB1D946A19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659DBC8-C92C-057C-0537-6AFA568AFD80}"/>
              </a:ext>
            </a:extLst>
          </p:cNvPr>
          <p:cNvGrpSpPr/>
          <p:nvPr/>
        </p:nvGrpSpPr>
        <p:grpSpPr>
          <a:xfrm>
            <a:off x="390525" y="1713876"/>
            <a:ext cx="8097012" cy="695625"/>
            <a:chOff x="1209293" y="1618766"/>
            <a:chExt cx="8097012" cy="69562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F2B73E4-BDAA-D284-FA40-EC5692A7241D}"/>
                </a:ext>
              </a:extLst>
            </p:cNvPr>
            <p:cNvSpPr/>
            <p:nvPr/>
          </p:nvSpPr>
          <p:spPr>
            <a:xfrm>
              <a:off x="1209293" y="1618766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: Rounded Corners 8">
              <a:extLst>
                <a:ext uri="{FF2B5EF4-FFF2-40B4-BE49-F238E27FC236}">
                  <a16:creationId xmlns:a16="http://schemas.microsoft.com/office/drawing/2014/main" id="{EA548AC8-1E5D-C340-9EFE-D44D5CEC17AB}"/>
                </a:ext>
              </a:extLst>
            </p:cNvPr>
            <p:cNvSpPr txBox="1"/>
            <p:nvPr/>
          </p:nvSpPr>
          <p:spPr>
            <a:xfrm>
              <a:off x="1229667" y="1639140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CES	Current Employment Statistics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27CC8C6-EA10-95E1-267B-EF3FD4328717}"/>
              </a:ext>
            </a:extLst>
          </p:cNvPr>
          <p:cNvGrpSpPr/>
          <p:nvPr/>
        </p:nvGrpSpPr>
        <p:grpSpPr>
          <a:xfrm>
            <a:off x="410898" y="2832615"/>
            <a:ext cx="5257800" cy="1512796"/>
            <a:chOff x="-2" y="258916"/>
            <a:chExt cx="11729781" cy="126945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167361E-9E0D-FCE3-96F8-2B82A4DD5501}"/>
                </a:ext>
              </a:extLst>
            </p:cNvPr>
            <p:cNvSpPr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BB79AEB-CD4A-E0B6-81B8-1BF680FB00E6}"/>
                </a:ext>
              </a:extLst>
            </p:cNvPr>
            <p:cNvSpPr txBox="1"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Employment, hours, and earnings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By industry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By MSA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Monthly releases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3C49EAD-BFA3-4729-EBF2-7BBF00A3D133}"/>
              </a:ext>
            </a:extLst>
          </p:cNvPr>
          <p:cNvGrpSpPr/>
          <p:nvPr/>
        </p:nvGrpSpPr>
        <p:grpSpPr>
          <a:xfrm>
            <a:off x="646577" y="2640735"/>
            <a:ext cx="3299486" cy="383760"/>
            <a:chOff x="525780" y="67036"/>
            <a:chExt cx="7360920" cy="383760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98DDA2D-72EF-E31A-A4D6-BAA8EACA5FB1}"/>
                </a:ext>
              </a:extLst>
            </p:cNvPr>
            <p:cNvSpPr/>
            <p:nvPr/>
          </p:nvSpPr>
          <p:spPr>
            <a:xfrm>
              <a:off x="525780" y="6703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: Rounded Corners 6">
              <a:extLst>
                <a:ext uri="{FF2B5EF4-FFF2-40B4-BE49-F238E27FC236}">
                  <a16:creationId xmlns:a16="http://schemas.microsoft.com/office/drawing/2014/main" id="{166E393C-80C9-4450-4A25-0D49356290F3}"/>
                </a:ext>
              </a:extLst>
            </p:cNvPr>
            <p:cNvSpPr txBox="1"/>
            <p:nvPr/>
          </p:nvSpPr>
          <p:spPr>
            <a:xfrm>
              <a:off x="544514" y="8577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Description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F7DEAAA-3AF1-6DCE-61C3-B6C84B180239}"/>
              </a:ext>
            </a:extLst>
          </p:cNvPr>
          <p:cNvGrpSpPr/>
          <p:nvPr/>
        </p:nvGrpSpPr>
        <p:grpSpPr>
          <a:xfrm>
            <a:off x="410898" y="4717059"/>
            <a:ext cx="5257800" cy="1269450"/>
            <a:chOff x="0" y="1790446"/>
            <a:chExt cx="10515600" cy="126945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F174547-8466-4F4A-2E05-4725E2C29A6B}"/>
                </a:ext>
              </a:extLst>
            </p:cNvPr>
            <p:cNvSpPr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1">
              <a:schemeClr val="accent2">
                <a:hueOff val="-425907"/>
                <a:satOff val="-27536"/>
                <a:lumOff val="90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E8E959E-FDB6-F4A3-BCCA-F439EB7CCB98}"/>
                </a:ext>
              </a:extLst>
            </p:cNvPr>
            <p:cNvSpPr txBox="1"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trends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Industry growth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5039385-EBB8-588A-DF87-BC3B9BC53F40}"/>
              </a:ext>
            </a:extLst>
          </p:cNvPr>
          <p:cNvGrpSpPr/>
          <p:nvPr/>
        </p:nvGrpSpPr>
        <p:grpSpPr>
          <a:xfrm>
            <a:off x="6523302" y="2832615"/>
            <a:ext cx="5257802" cy="1512796"/>
            <a:chOff x="-4" y="3321976"/>
            <a:chExt cx="10515604" cy="962325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77B155E-2C42-11F3-FA38-556DDBF509F6}"/>
                </a:ext>
              </a:extLst>
            </p:cNvPr>
            <p:cNvSpPr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1">
              <a:schemeClr val="accent2">
                <a:hueOff val="-851813"/>
                <a:satOff val="-55072"/>
                <a:lumOff val="1803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6C2A84A-C28A-F316-0956-CDE3DFD76C2F}"/>
                </a:ext>
              </a:extLst>
            </p:cNvPr>
            <p:cNvSpPr txBox="1"/>
            <p:nvPr/>
          </p:nvSpPr>
          <p:spPr>
            <a:xfrm>
              <a:off x="-4" y="3321976"/>
              <a:ext cx="10515600" cy="962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sz="1800" kern="1200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CES Home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CES Data Search Tool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Labor Market Review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CES Dashboard</a:t>
              </a:r>
              <a:endParaRPr lang="en-US" sz="1800" kern="1200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B33BAE4-5467-E8B4-F6E2-16927141BE81}"/>
              </a:ext>
            </a:extLst>
          </p:cNvPr>
          <p:cNvGrpSpPr/>
          <p:nvPr/>
        </p:nvGrpSpPr>
        <p:grpSpPr>
          <a:xfrm>
            <a:off x="7059153" y="2659469"/>
            <a:ext cx="3299486" cy="383760"/>
            <a:chOff x="525780" y="3130096"/>
            <a:chExt cx="7360920" cy="383760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ED3FE2AD-69EA-30BD-3BDD-C769C4F8F91F}"/>
                </a:ext>
              </a:extLst>
            </p:cNvPr>
            <p:cNvSpPr/>
            <p:nvPr/>
          </p:nvSpPr>
          <p:spPr>
            <a:xfrm>
              <a:off x="525780" y="313009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851813"/>
                <a:satOff val="-55072"/>
                <a:lumOff val="18038"/>
                <a:alphaOff val="0"/>
              </a:schemeClr>
            </a:fillRef>
            <a:effectRef idx="2">
              <a:schemeClr val="accent2">
                <a:hueOff val="-851813"/>
                <a:satOff val="-55072"/>
                <a:lumOff val="180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Rectangle: Rounded Corners 14">
              <a:extLst>
                <a:ext uri="{FF2B5EF4-FFF2-40B4-BE49-F238E27FC236}">
                  <a16:creationId xmlns:a16="http://schemas.microsoft.com/office/drawing/2014/main" id="{7460CCAF-AE9A-B14E-C7C6-654CE4BCD8B0}"/>
                </a:ext>
              </a:extLst>
            </p:cNvPr>
            <p:cNvSpPr txBox="1"/>
            <p:nvPr/>
          </p:nvSpPr>
          <p:spPr>
            <a:xfrm>
              <a:off x="544514" y="314883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Tools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6985F96-BDB0-F94B-E156-CFA5C457AB09}"/>
              </a:ext>
            </a:extLst>
          </p:cNvPr>
          <p:cNvGrpSpPr/>
          <p:nvPr/>
        </p:nvGrpSpPr>
        <p:grpSpPr>
          <a:xfrm>
            <a:off x="646576" y="4518557"/>
            <a:ext cx="3299486" cy="383760"/>
            <a:chOff x="525780" y="1598566"/>
            <a:chExt cx="7360920" cy="383760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BD61F2D9-C394-31E7-A40D-EA5FB5A63FD9}"/>
                </a:ext>
              </a:extLst>
            </p:cNvPr>
            <p:cNvSpPr/>
            <p:nvPr/>
          </p:nvSpPr>
          <p:spPr>
            <a:xfrm>
              <a:off x="525780" y="159856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25907"/>
                <a:satOff val="-27536"/>
                <a:lumOff val="9019"/>
                <a:alphaOff val="0"/>
              </a:schemeClr>
            </a:fillRef>
            <a:effectRef idx="2">
              <a:schemeClr val="accent2">
                <a:hueOff val="-425907"/>
                <a:satOff val="-27536"/>
                <a:lumOff val="90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Rectangle: Rounded Corners 10">
              <a:extLst>
                <a:ext uri="{FF2B5EF4-FFF2-40B4-BE49-F238E27FC236}">
                  <a16:creationId xmlns:a16="http://schemas.microsoft.com/office/drawing/2014/main" id="{E6A82413-395F-AA6D-2EB3-02F427335155}"/>
                </a:ext>
              </a:extLst>
            </p:cNvPr>
            <p:cNvSpPr txBox="1"/>
            <p:nvPr/>
          </p:nvSpPr>
          <p:spPr>
            <a:xfrm>
              <a:off x="544514" y="161730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Data Uses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70E87D8-E8AB-1447-743A-1CF065437C45}"/>
              </a:ext>
            </a:extLst>
          </p:cNvPr>
          <p:cNvGrpSpPr/>
          <p:nvPr/>
        </p:nvGrpSpPr>
        <p:grpSpPr>
          <a:xfrm>
            <a:off x="410897" y="2832615"/>
            <a:ext cx="5257800" cy="1512796"/>
            <a:chOff x="-2" y="258916"/>
            <a:chExt cx="11729781" cy="126945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6F54814-72B1-F5EB-9D80-98A2FD845539}"/>
                </a:ext>
              </a:extLst>
            </p:cNvPr>
            <p:cNvSpPr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A2A74EC-C045-1BA6-F47F-FAE9DB9A91E1}"/>
                </a:ext>
              </a:extLst>
            </p:cNvPr>
            <p:cNvSpPr txBox="1"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Employment, hours, and earnings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By industry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For Ohio and MSAs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Monthly releases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09008DD6-8DFE-AC8E-ED05-4B2EBD737E3B}"/>
              </a:ext>
            </a:extLst>
          </p:cNvPr>
          <p:cNvGrpSpPr/>
          <p:nvPr/>
        </p:nvGrpSpPr>
        <p:grpSpPr>
          <a:xfrm>
            <a:off x="646576" y="2640735"/>
            <a:ext cx="3299486" cy="383760"/>
            <a:chOff x="525780" y="67036"/>
            <a:chExt cx="7360920" cy="383760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C5D952EB-4CD4-A8E9-2AF3-D6D9FF7B755B}"/>
                </a:ext>
              </a:extLst>
            </p:cNvPr>
            <p:cNvSpPr/>
            <p:nvPr/>
          </p:nvSpPr>
          <p:spPr>
            <a:xfrm>
              <a:off x="525780" y="6703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2" name="Rectangle: Rounded Corners 6">
              <a:extLst>
                <a:ext uri="{FF2B5EF4-FFF2-40B4-BE49-F238E27FC236}">
                  <a16:creationId xmlns:a16="http://schemas.microsoft.com/office/drawing/2014/main" id="{3C59986B-56F2-9C6D-5A85-8BA595D7192F}"/>
                </a:ext>
              </a:extLst>
            </p:cNvPr>
            <p:cNvSpPr txBox="1"/>
            <p:nvPr/>
          </p:nvSpPr>
          <p:spPr>
            <a:xfrm>
              <a:off x="544514" y="8577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Description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90F604F-8266-CA2C-7579-49289CDA0282}"/>
              </a:ext>
            </a:extLst>
          </p:cNvPr>
          <p:cNvGrpSpPr/>
          <p:nvPr/>
        </p:nvGrpSpPr>
        <p:grpSpPr>
          <a:xfrm>
            <a:off x="410897" y="4717059"/>
            <a:ext cx="5257800" cy="1269450"/>
            <a:chOff x="0" y="1790446"/>
            <a:chExt cx="10515600" cy="1269450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99790173-7A30-F23D-CF46-743DC111CAA9}"/>
                </a:ext>
              </a:extLst>
            </p:cNvPr>
            <p:cNvSpPr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1">
              <a:schemeClr val="accent2">
                <a:hueOff val="-425907"/>
                <a:satOff val="-27536"/>
                <a:lumOff val="90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5447D846-374C-1C16-6739-F5603BA629C7}"/>
                </a:ext>
              </a:extLst>
            </p:cNvPr>
            <p:cNvSpPr txBox="1"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trends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Industry growth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90801DE-6302-723B-9577-3810C925E320}"/>
              </a:ext>
            </a:extLst>
          </p:cNvPr>
          <p:cNvGrpSpPr/>
          <p:nvPr/>
        </p:nvGrpSpPr>
        <p:grpSpPr>
          <a:xfrm>
            <a:off x="7059152" y="2659469"/>
            <a:ext cx="3299486" cy="383760"/>
            <a:chOff x="525780" y="3130096"/>
            <a:chExt cx="7360920" cy="383760"/>
          </a:xfrm>
        </p:grpSpPr>
        <p:sp>
          <p:nvSpPr>
            <p:cNvPr id="77" name="Rectangle: Rounded Corners 76">
              <a:extLst>
                <a:ext uri="{FF2B5EF4-FFF2-40B4-BE49-F238E27FC236}">
                  <a16:creationId xmlns:a16="http://schemas.microsoft.com/office/drawing/2014/main" id="{FD69B412-5ACA-E1D9-C549-C42F9440112E}"/>
                </a:ext>
              </a:extLst>
            </p:cNvPr>
            <p:cNvSpPr/>
            <p:nvPr/>
          </p:nvSpPr>
          <p:spPr>
            <a:xfrm>
              <a:off x="525780" y="313009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851813"/>
                <a:satOff val="-55072"/>
                <a:lumOff val="18038"/>
                <a:alphaOff val="0"/>
              </a:schemeClr>
            </a:fillRef>
            <a:effectRef idx="2">
              <a:schemeClr val="accent2">
                <a:hueOff val="-851813"/>
                <a:satOff val="-55072"/>
                <a:lumOff val="180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8" name="Rectangle: Rounded Corners 14">
              <a:extLst>
                <a:ext uri="{FF2B5EF4-FFF2-40B4-BE49-F238E27FC236}">
                  <a16:creationId xmlns:a16="http://schemas.microsoft.com/office/drawing/2014/main" id="{3FDD84FB-F1E3-C4D0-5FE8-C47311C20795}"/>
                </a:ext>
              </a:extLst>
            </p:cNvPr>
            <p:cNvSpPr txBox="1"/>
            <p:nvPr/>
          </p:nvSpPr>
          <p:spPr>
            <a:xfrm>
              <a:off x="544514" y="314883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Tools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65B922E-A89C-00C4-8A9C-2EBBB9A1EC7F}"/>
              </a:ext>
            </a:extLst>
          </p:cNvPr>
          <p:cNvGrpSpPr/>
          <p:nvPr/>
        </p:nvGrpSpPr>
        <p:grpSpPr>
          <a:xfrm>
            <a:off x="646575" y="4518557"/>
            <a:ext cx="3299486" cy="383760"/>
            <a:chOff x="525780" y="1598566"/>
            <a:chExt cx="7360920" cy="383760"/>
          </a:xfrm>
        </p:grpSpPr>
        <p:sp>
          <p:nvSpPr>
            <p:cNvPr id="80" name="Rectangle: Rounded Corners 79">
              <a:extLst>
                <a:ext uri="{FF2B5EF4-FFF2-40B4-BE49-F238E27FC236}">
                  <a16:creationId xmlns:a16="http://schemas.microsoft.com/office/drawing/2014/main" id="{3B25625F-D762-6409-B4DB-659A2BE1A6FC}"/>
                </a:ext>
              </a:extLst>
            </p:cNvPr>
            <p:cNvSpPr/>
            <p:nvPr/>
          </p:nvSpPr>
          <p:spPr>
            <a:xfrm>
              <a:off x="525780" y="159856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25907"/>
                <a:satOff val="-27536"/>
                <a:lumOff val="9019"/>
                <a:alphaOff val="0"/>
              </a:schemeClr>
            </a:fillRef>
            <a:effectRef idx="2">
              <a:schemeClr val="accent2">
                <a:hueOff val="-425907"/>
                <a:satOff val="-27536"/>
                <a:lumOff val="90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1" name="Rectangle: Rounded Corners 10">
              <a:extLst>
                <a:ext uri="{FF2B5EF4-FFF2-40B4-BE49-F238E27FC236}">
                  <a16:creationId xmlns:a16="http://schemas.microsoft.com/office/drawing/2014/main" id="{D287A000-DFB1-A2C1-E901-9E08C121A76D}"/>
                </a:ext>
              </a:extLst>
            </p:cNvPr>
            <p:cNvSpPr txBox="1"/>
            <p:nvPr/>
          </p:nvSpPr>
          <p:spPr>
            <a:xfrm>
              <a:off x="544514" y="161730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Data Uses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2621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580B0-5FA0-11BD-A6ED-606DCD6B8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E8B5E7-BDDD-4A0F-C3C2-7AB408F67AAD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6859C77-A212-B692-7535-7AC404D19ED7}"/>
              </a:ext>
            </a:extLst>
          </p:cNvPr>
          <p:cNvGrpSpPr/>
          <p:nvPr/>
        </p:nvGrpSpPr>
        <p:grpSpPr>
          <a:xfrm>
            <a:off x="390525" y="1713877"/>
            <a:ext cx="8097012" cy="695625"/>
            <a:chOff x="1813940" y="2376719"/>
            <a:chExt cx="8097012" cy="695625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4D1C97B-4C29-07E6-D11E-209B83BA3E1C}"/>
                </a:ext>
              </a:extLst>
            </p:cNvPr>
            <p:cNvSpPr/>
            <p:nvPr/>
          </p:nvSpPr>
          <p:spPr>
            <a:xfrm>
              <a:off x="1813940" y="2376719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Rectangle: Rounded Corners 10">
              <a:extLst>
                <a:ext uri="{FF2B5EF4-FFF2-40B4-BE49-F238E27FC236}">
                  <a16:creationId xmlns:a16="http://schemas.microsoft.com/office/drawing/2014/main" id="{A01297BE-53A7-A827-F8FC-A3F4B78DAA87}"/>
                </a:ext>
              </a:extLst>
            </p:cNvPr>
            <p:cNvSpPr txBox="1"/>
            <p:nvPr/>
          </p:nvSpPr>
          <p:spPr>
            <a:xfrm>
              <a:off x="1834314" y="2397093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LAUS	Local Area Unemployment Statistics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71C28FBC-72D2-68B1-7013-FE2AF714C635}"/>
              </a:ext>
            </a:extLst>
          </p:cNvPr>
          <p:cNvGrpSpPr/>
          <p:nvPr/>
        </p:nvGrpSpPr>
        <p:grpSpPr>
          <a:xfrm>
            <a:off x="6523303" y="2832615"/>
            <a:ext cx="5257801" cy="1512796"/>
            <a:chOff x="-2" y="3321976"/>
            <a:chExt cx="10515602" cy="962325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4EDC0695-1D17-3775-C0EF-4C1BF51C3C01}"/>
                </a:ext>
              </a:extLst>
            </p:cNvPr>
            <p:cNvSpPr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1">
              <a:schemeClr val="accent2">
                <a:hueOff val="-851813"/>
                <a:satOff val="-55072"/>
                <a:lumOff val="1803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5508A48-20E9-E477-623A-18E997C1A6E1}"/>
                </a:ext>
              </a:extLst>
            </p:cNvPr>
            <p:cNvSpPr txBox="1"/>
            <p:nvPr/>
          </p:nvSpPr>
          <p:spPr>
            <a:xfrm>
              <a:off x="-2" y="3321976"/>
              <a:ext cx="10515600" cy="962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LAUS Home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LAUS Data Search Tool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Labor Force Statistics Dashboard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7F9EFDFD-8729-5260-AFEF-69CD1ADEC8FD}"/>
              </a:ext>
            </a:extLst>
          </p:cNvPr>
          <p:cNvGrpSpPr/>
          <p:nvPr/>
        </p:nvGrpSpPr>
        <p:grpSpPr>
          <a:xfrm>
            <a:off x="410897" y="2832615"/>
            <a:ext cx="5257800" cy="1512796"/>
            <a:chOff x="-2" y="258916"/>
            <a:chExt cx="11729781" cy="1269450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67D0DEF-A507-ECCC-A426-A94483B8EFF7}"/>
                </a:ext>
              </a:extLst>
            </p:cNvPr>
            <p:cNvSpPr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4119DAE-C97D-0AB3-467E-BB10AAEE6A19}"/>
                </a:ext>
              </a:extLst>
            </p:cNvPr>
            <p:cNvSpPr txBox="1"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Unemployment rates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For Ohio, MSAs, counties, and cities with at least 25,000 people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Monthly releases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92015DB5-2CB5-6615-32A1-2419CAB8E895}"/>
              </a:ext>
            </a:extLst>
          </p:cNvPr>
          <p:cNvGrpSpPr/>
          <p:nvPr/>
        </p:nvGrpSpPr>
        <p:grpSpPr>
          <a:xfrm>
            <a:off x="646576" y="2640735"/>
            <a:ext cx="3299486" cy="383760"/>
            <a:chOff x="525780" y="67036"/>
            <a:chExt cx="7360920" cy="383760"/>
          </a:xfrm>
        </p:grpSpPr>
        <p:sp>
          <p:nvSpPr>
            <p:cNvPr id="87" name="Rectangle: Rounded Corners 86">
              <a:extLst>
                <a:ext uri="{FF2B5EF4-FFF2-40B4-BE49-F238E27FC236}">
                  <a16:creationId xmlns:a16="http://schemas.microsoft.com/office/drawing/2014/main" id="{5884C411-38FE-41F9-FB39-F4027C19B823}"/>
                </a:ext>
              </a:extLst>
            </p:cNvPr>
            <p:cNvSpPr/>
            <p:nvPr/>
          </p:nvSpPr>
          <p:spPr>
            <a:xfrm>
              <a:off x="525780" y="6703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8" name="Rectangle: Rounded Corners 6">
              <a:extLst>
                <a:ext uri="{FF2B5EF4-FFF2-40B4-BE49-F238E27FC236}">
                  <a16:creationId xmlns:a16="http://schemas.microsoft.com/office/drawing/2014/main" id="{1D1288EE-CF59-A6ED-E7E1-FAA06CD4AC1F}"/>
                </a:ext>
              </a:extLst>
            </p:cNvPr>
            <p:cNvSpPr txBox="1"/>
            <p:nvPr/>
          </p:nvSpPr>
          <p:spPr>
            <a:xfrm>
              <a:off x="544514" y="8577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Description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6B4D88E-93E0-D31A-7EEF-AE2CAA93AEE3}"/>
              </a:ext>
            </a:extLst>
          </p:cNvPr>
          <p:cNvGrpSpPr/>
          <p:nvPr/>
        </p:nvGrpSpPr>
        <p:grpSpPr>
          <a:xfrm>
            <a:off x="410897" y="4717059"/>
            <a:ext cx="5257800" cy="1269450"/>
            <a:chOff x="0" y="1790446"/>
            <a:chExt cx="10515600" cy="1269450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8FA155B7-DAA5-AA01-8BDF-CDA36EAD8D24}"/>
                </a:ext>
              </a:extLst>
            </p:cNvPr>
            <p:cNvSpPr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1">
              <a:schemeClr val="accent2">
                <a:hueOff val="-425907"/>
                <a:satOff val="-27536"/>
                <a:lumOff val="90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CAEC20B-8CFE-3222-1702-DC134E09C37B}"/>
                </a:ext>
              </a:extLst>
            </p:cNvPr>
            <p:cNvSpPr txBox="1"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Une</a:t>
              </a: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mployment trends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Workforce development needs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Geographic trends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9AAF6526-1789-9E37-642F-6A5AB6F9D852}"/>
              </a:ext>
            </a:extLst>
          </p:cNvPr>
          <p:cNvGrpSpPr/>
          <p:nvPr/>
        </p:nvGrpSpPr>
        <p:grpSpPr>
          <a:xfrm>
            <a:off x="7059152" y="2659469"/>
            <a:ext cx="3299486" cy="383760"/>
            <a:chOff x="525780" y="3130096"/>
            <a:chExt cx="7360920" cy="383760"/>
          </a:xfrm>
        </p:grpSpPr>
        <p:sp>
          <p:nvSpPr>
            <p:cNvPr id="93" name="Rectangle: Rounded Corners 92">
              <a:extLst>
                <a:ext uri="{FF2B5EF4-FFF2-40B4-BE49-F238E27FC236}">
                  <a16:creationId xmlns:a16="http://schemas.microsoft.com/office/drawing/2014/main" id="{0B7380A8-1801-6C81-E17F-B4EB42D26E55}"/>
                </a:ext>
              </a:extLst>
            </p:cNvPr>
            <p:cNvSpPr/>
            <p:nvPr/>
          </p:nvSpPr>
          <p:spPr>
            <a:xfrm>
              <a:off x="525780" y="313009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851813"/>
                <a:satOff val="-55072"/>
                <a:lumOff val="18038"/>
                <a:alphaOff val="0"/>
              </a:schemeClr>
            </a:fillRef>
            <a:effectRef idx="2">
              <a:schemeClr val="accent2">
                <a:hueOff val="-851813"/>
                <a:satOff val="-55072"/>
                <a:lumOff val="180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4" name="Rectangle: Rounded Corners 14">
              <a:extLst>
                <a:ext uri="{FF2B5EF4-FFF2-40B4-BE49-F238E27FC236}">
                  <a16:creationId xmlns:a16="http://schemas.microsoft.com/office/drawing/2014/main" id="{2416C23B-54FA-1AD2-E13B-441115725800}"/>
                </a:ext>
              </a:extLst>
            </p:cNvPr>
            <p:cNvSpPr txBox="1"/>
            <p:nvPr/>
          </p:nvSpPr>
          <p:spPr>
            <a:xfrm>
              <a:off x="544514" y="314883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Tools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803B73E-BA7C-B962-33E4-B6AC665FAEE5}"/>
              </a:ext>
            </a:extLst>
          </p:cNvPr>
          <p:cNvGrpSpPr/>
          <p:nvPr/>
        </p:nvGrpSpPr>
        <p:grpSpPr>
          <a:xfrm>
            <a:off x="646575" y="4518557"/>
            <a:ext cx="3299486" cy="383760"/>
            <a:chOff x="525780" y="1598566"/>
            <a:chExt cx="7360920" cy="383760"/>
          </a:xfrm>
        </p:grpSpPr>
        <p:sp>
          <p:nvSpPr>
            <p:cNvPr id="96" name="Rectangle: Rounded Corners 95">
              <a:extLst>
                <a:ext uri="{FF2B5EF4-FFF2-40B4-BE49-F238E27FC236}">
                  <a16:creationId xmlns:a16="http://schemas.microsoft.com/office/drawing/2014/main" id="{FDFF5FB3-8B0E-F68D-4D54-977515AEC91F}"/>
                </a:ext>
              </a:extLst>
            </p:cNvPr>
            <p:cNvSpPr/>
            <p:nvPr/>
          </p:nvSpPr>
          <p:spPr>
            <a:xfrm>
              <a:off x="525780" y="159856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25907"/>
                <a:satOff val="-27536"/>
                <a:lumOff val="9019"/>
                <a:alphaOff val="0"/>
              </a:schemeClr>
            </a:fillRef>
            <a:effectRef idx="2">
              <a:schemeClr val="accent2">
                <a:hueOff val="-425907"/>
                <a:satOff val="-27536"/>
                <a:lumOff val="90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7" name="Rectangle: Rounded Corners 10">
              <a:extLst>
                <a:ext uri="{FF2B5EF4-FFF2-40B4-BE49-F238E27FC236}">
                  <a16:creationId xmlns:a16="http://schemas.microsoft.com/office/drawing/2014/main" id="{A9D25E56-567D-8F3C-100A-31518A0BF5B9}"/>
                </a:ext>
              </a:extLst>
            </p:cNvPr>
            <p:cNvSpPr txBox="1"/>
            <p:nvPr/>
          </p:nvSpPr>
          <p:spPr>
            <a:xfrm>
              <a:off x="544514" y="161730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Data Uses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589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E4E0B-A7E5-3CE7-9B4B-DC610FC73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96EC2C-8E49-89B3-0801-9D28E98FD4C0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EB75618-946E-D3F8-ABFD-15116018AA3A}"/>
              </a:ext>
            </a:extLst>
          </p:cNvPr>
          <p:cNvGrpSpPr/>
          <p:nvPr/>
        </p:nvGrpSpPr>
        <p:grpSpPr>
          <a:xfrm>
            <a:off x="390525" y="1713876"/>
            <a:ext cx="8097012" cy="695625"/>
            <a:chOff x="2418587" y="3168958"/>
            <a:chExt cx="8097012" cy="69562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4A1E858-33B4-57AB-D930-2CAC6B96425A}"/>
                </a:ext>
              </a:extLst>
            </p:cNvPr>
            <p:cNvSpPr/>
            <p:nvPr/>
          </p:nvSpPr>
          <p:spPr>
            <a:xfrm>
              <a:off x="2418587" y="3168958"/>
              <a:ext cx="8097012" cy="69562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: Rounded Corners 12">
              <a:extLst>
                <a:ext uri="{FF2B5EF4-FFF2-40B4-BE49-F238E27FC236}">
                  <a16:creationId xmlns:a16="http://schemas.microsoft.com/office/drawing/2014/main" id="{289B50EC-207F-3BC2-582B-B9095973BA54}"/>
                </a:ext>
              </a:extLst>
            </p:cNvPr>
            <p:cNvSpPr txBox="1"/>
            <p:nvPr/>
          </p:nvSpPr>
          <p:spPr>
            <a:xfrm>
              <a:off x="2438961" y="3189332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Employment Projections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5D6F634-869A-BF6B-1D99-06BE53E2F521}"/>
              </a:ext>
            </a:extLst>
          </p:cNvPr>
          <p:cNvGrpSpPr/>
          <p:nvPr/>
        </p:nvGrpSpPr>
        <p:grpSpPr>
          <a:xfrm>
            <a:off x="6523304" y="2832615"/>
            <a:ext cx="5668696" cy="1914542"/>
            <a:chOff x="-2" y="3321976"/>
            <a:chExt cx="13776550" cy="962325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5F8446B-18DD-03F8-3AC4-D402CA9179B1}"/>
                </a:ext>
              </a:extLst>
            </p:cNvPr>
            <p:cNvSpPr/>
            <p:nvPr/>
          </p:nvSpPr>
          <p:spPr>
            <a:xfrm>
              <a:off x="0" y="3321976"/>
              <a:ext cx="12777951" cy="962325"/>
            </a:xfrm>
            <a:prstGeom prst="rect">
              <a:avLst/>
            </a:prstGeom>
          </p:spPr>
          <p:style>
            <a:lnRef idx="1">
              <a:schemeClr val="accent2">
                <a:hueOff val="-851813"/>
                <a:satOff val="-55072"/>
                <a:lumOff val="1803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EB00DCA-48A8-8283-4B5F-79CE31AAA0CD}"/>
                </a:ext>
              </a:extLst>
            </p:cNvPr>
            <p:cNvSpPr txBox="1"/>
            <p:nvPr/>
          </p:nvSpPr>
          <p:spPr>
            <a:xfrm>
              <a:off x="-2" y="3321976"/>
              <a:ext cx="13776550" cy="962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Projections Home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Occupational Projections Data Search Tool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"/>
              </a:pPr>
              <a:r>
                <a:rPr lang="en-US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Industry Projections Data Search Tool</a:t>
              </a:r>
              <a:endParaRPr lang="en-US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AB280B2-5E9D-13EE-1A75-CE840230CAE8}"/>
              </a:ext>
            </a:extLst>
          </p:cNvPr>
          <p:cNvGrpSpPr/>
          <p:nvPr/>
        </p:nvGrpSpPr>
        <p:grpSpPr>
          <a:xfrm>
            <a:off x="410897" y="2832615"/>
            <a:ext cx="5970853" cy="1704676"/>
            <a:chOff x="-2" y="258916"/>
            <a:chExt cx="13320552" cy="126945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200A66D-F7E7-5E94-4721-D2AA4207EEE8}"/>
                </a:ext>
              </a:extLst>
            </p:cNvPr>
            <p:cNvSpPr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99C0878-04AB-2AF1-3029-DCB377AAD786}"/>
                </a:ext>
              </a:extLst>
            </p:cNvPr>
            <p:cNvSpPr txBox="1"/>
            <p:nvPr/>
          </p:nvSpPr>
          <p:spPr>
            <a:xfrm>
              <a:off x="-2" y="258916"/>
              <a:ext cx="13320552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2- and 10-year employment projections</a:t>
              </a:r>
              <a:endParaRPr lang="en-US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By industry and </a:t>
              </a:r>
              <a:r>
                <a:rPr lang="en-US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occupation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For Ohio, JobsOhio regions, and select MSAs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Annual releases</a:t>
              </a:r>
              <a:endParaRPr lang="en-US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AC91E0C-81E7-15C4-8C14-D92D2E6F3374}"/>
              </a:ext>
            </a:extLst>
          </p:cNvPr>
          <p:cNvGrpSpPr/>
          <p:nvPr/>
        </p:nvGrpSpPr>
        <p:grpSpPr>
          <a:xfrm>
            <a:off x="646576" y="2640735"/>
            <a:ext cx="3299486" cy="383760"/>
            <a:chOff x="525780" y="67036"/>
            <a:chExt cx="7360920" cy="383760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F429C7D9-9C68-488D-BD02-543D660ED183}"/>
                </a:ext>
              </a:extLst>
            </p:cNvPr>
            <p:cNvSpPr/>
            <p:nvPr/>
          </p:nvSpPr>
          <p:spPr>
            <a:xfrm>
              <a:off x="525780" y="6703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Rectangle: Rounded Corners 6">
              <a:extLst>
                <a:ext uri="{FF2B5EF4-FFF2-40B4-BE49-F238E27FC236}">
                  <a16:creationId xmlns:a16="http://schemas.microsoft.com/office/drawing/2014/main" id="{0EF12F91-DFA5-95E7-9D96-AE47F7579CC1}"/>
                </a:ext>
              </a:extLst>
            </p:cNvPr>
            <p:cNvSpPr txBox="1"/>
            <p:nvPr/>
          </p:nvSpPr>
          <p:spPr>
            <a:xfrm>
              <a:off x="544514" y="8577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Description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F2F55F9-9C85-F979-A6BF-43CF26F9609D}"/>
              </a:ext>
            </a:extLst>
          </p:cNvPr>
          <p:cNvGrpSpPr/>
          <p:nvPr/>
        </p:nvGrpSpPr>
        <p:grpSpPr>
          <a:xfrm>
            <a:off x="410897" y="4945659"/>
            <a:ext cx="5257800" cy="1269450"/>
            <a:chOff x="0" y="1790446"/>
            <a:chExt cx="10515600" cy="126945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44523AF-5338-1C40-502F-7D35C4C392FA}"/>
                </a:ext>
              </a:extLst>
            </p:cNvPr>
            <p:cNvSpPr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1">
              <a:schemeClr val="accent2">
                <a:hueOff val="-425907"/>
                <a:satOff val="-27536"/>
                <a:lumOff val="90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6F59B3A-331A-651C-993B-4C556F66C5DD}"/>
                </a:ext>
              </a:extLst>
            </p:cNvPr>
            <p:cNvSpPr txBox="1"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Workforce development planning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Education planning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Training program planning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4113142-B983-2E1B-24B5-BF30607BBF7A}"/>
              </a:ext>
            </a:extLst>
          </p:cNvPr>
          <p:cNvGrpSpPr/>
          <p:nvPr/>
        </p:nvGrpSpPr>
        <p:grpSpPr>
          <a:xfrm>
            <a:off x="7059152" y="2659469"/>
            <a:ext cx="3299486" cy="383760"/>
            <a:chOff x="525780" y="3130096"/>
            <a:chExt cx="7360920" cy="383760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0C1A66AA-EC1D-61AF-B605-D805D8176454}"/>
                </a:ext>
              </a:extLst>
            </p:cNvPr>
            <p:cNvSpPr/>
            <p:nvPr/>
          </p:nvSpPr>
          <p:spPr>
            <a:xfrm>
              <a:off x="525780" y="313009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851813"/>
                <a:satOff val="-55072"/>
                <a:lumOff val="18038"/>
                <a:alphaOff val="0"/>
              </a:schemeClr>
            </a:fillRef>
            <a:effectRef idx="2">
              <a:schemeClr val="accent2">
                <a:hueOff val="-851813"/>
                <a:satOff val="-55072"/>
                <a:lumOff val="180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3" name="Rectangle: Rounded Corners 14">
              <a:extLst>
                <a:ext uri="{FF2B5EF4-FFF2-40B4-BE49-F238E27FC236}">
                  <a16:creationId xmlns:a16="http://schemas.microsoft.com/office/drawing/2014/main" id="{C863327D-0A06-7186-1414-723CD4DFCB19}"/>
                </a:ext>
              </a:extLst>
            </p:cNvPr>
            <p:cNvSpPr txBox="1"/>
            <p:nvPr/>
          </p:nvSpPr>
          <p:spPr>
            <a:xfrm>
              <a:off x="544514" y="314883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Tools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DC14D3B-D7DA-5F8D-5431-C371959FBED5}"/>
              </a:ext>
            </a:extLst>
          </p:cNvPr>
          <p:cNvGrpSpPr/>
          <p:nvPr/>
        </p:nvGrpSpPr>
        <p:grpSpPr>
          <a:xfrm>
            <a:off x="646575" y="4747157"/>
            <a:ext cx="3299486" cy="383760"/>
            <a:chOff x="525780" y="1598566"/>
            <a:chExt cx="7360920" cy="383760"/>
          </a:xfrm>
        </p:grpSpPr>
        <p:sp>
          <p:nvSpPr>
            <p:cNvPr id="75" name="Rectangle: Rounded Corners 74">
              <a:extLst>
                <a:ext uri="{FF2B5EF4-FFF2-40B4-BE49-F238E27FC236}">
                  <a16:creationId xmlns:a16="http://schemas.microsoft.com/office/drawing/2014/main" id="{D077D10A-9B51-B4AA-7524-73E9A74B7536}"/>
                </a:ext>
              </a:extLst>
            </p:cNvPr>
            <p:cNvSpPr/>
            <p:nvPr/>
          </p:nvSpPr>
          <p:spPr>
            <a:xfrm>
              <a:off x="525780" y="159856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25907"/>
                <a:satOff val="-27536"/>
                <a:lumOff val="9019"/>
                <a:alphaOff val="0"/>
              </a:schemeClr>
            </a:fillRef>
            <a:effectRef idx="2">
              <a:schemeClr val="accent2">
                <a:hueOff val="-425907"/>
                <a:satOff val="-27536"/>
                <a:lumOff val="90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6" name="Rectangle: Rounded Corners 10">
              <a:extLst>
                <a:ext uri="{FF2B5EF4-FFF2-40B4-BE49-F238E27FC236}">
                  <a16:creationId xmlns:a16="http://schemas.microsoft.com/office/drawing/2014/main" id="{B24C0A64-636B-5CFB-A4CE-46C103A26DC3}"/>
                </a:ext>
              </a:extLst>
            </p:cNvPr>
            <p:cNvSpPr txBox="1"/>
            <p:nvPr/>
          </p:nvSpPr>
          <p:spPr>
            <a:xfrm>
              <a:off x="544514" y="161730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Data Uses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56870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CBFFF-7642-4A44-B9FB-B0DF7D9B7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B7D32-FB5A-9F2C-B05F-D12D9190B0D4}"/>
              </a:ext>
            </a:extLst>
          </p:cNvPr>
          <p:cNvSpPr txBox="1"/>
          <p:nvPr/>
        </p:nvSpPr>
        <p:spPr>
          <a:xfrm>
            <a:off x="8591550" y="590550"/>
            <a:ext cx="34004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LMI Programs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13F8E71-DC22-33F8-F90C-9E32A232E023}"/>
              </a:ext>
            </a:extLst>
          </p:cNvPr>
          <p:cNvGrpSpPr/>
          <p:nvPr/>
        </p:nvGrpSpPr>
        <p:grpSpPr>
          <a:xfrm>
            <a:off x="390525" y="1713877"/>
            <a:ext cx="8097012" cy="695625"/>
            <a:chOff x="2418587" y="3168958"/>
            <a:chExt cx="8097012" cy="69562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D32FD50-4FFB-507C-0BC3-61360A14D7D4}"/>
                </a:ext>
              </a:extLst>
            </p:cNvPr>
            <p:cNvSpPr/>
            <p:nvPr/>
          </p:nvSpPr>
          <p:spPr>
            <a:xfrm>
              <a:off x="2418587" y="3168958"/>
              <a:ext cx="8097012" cy="695625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2" name="Rectangle: Rounded Corners 12">
              <a:extLst>
                <a:ext uri="{FF2B5EF4-FFF2-40B4-BE49-F238E27FC236}">
                  <a16:creationId xmlns:a16="http://schemas.microsoft.com/office/drawing/2014/main" id="{13E21F98-257B-C9CE-88B0-82697B9364F4}"/>
                </a:ext>
              </a:extLst>
            </p:cNvPr>
            <p:cNvSpPr txBox="1"/>
            <p:nvPr/>
          </p:nvSpPr>
          <p:spPr>
            <a:xfrm>
              <a:off x="2438961" y="3189332"/>
              <a:ext cx="6999460" cy="654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87630" rIns="87630" bIns="87630" numCol="1" spcCol="1270" anchor="ctr" anchorCtr="0">
              <a:noAutofit/>
            </a:bodyPr>
            <a:lstStyle/>
            <a:p>
              <a:pPr marL="0" lvl="0" indent="0" algn="l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Job Ad Analytics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0B9D64-D144-9FF5-2643-89BA5F9BC960}"/>
              </a:ext>
            </a:extLst>
          </p:cNvPr>
          <p:cNvGrpSpPr/>
          <p:nvPr/>
        </p:nvGrpSpPr>
        <p:grpSpPr>
          <a:xfrm>
            <a:off x="410898" y="2832615"/>
            <a:ext cx="5257800" cy="1704676"/>
            <a:chOff x="-2" y="258916"/>
            <a:chExt cx="11729781" cy="126945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D752A3A-49D2-A2D4-34D8-72EAC2BE2D73}"/>
                </a:ext>
              </a:extLst>
            </p:cNvPr>
            <p:cNvSpPr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40BF3BE-3A22-C8EB-1432-A177A8F57A3B}"/>
                </a:ext>
              </a:extLst>
            </p:cNvPr>
            <p:cNvSpPr txBox="1"/>
            <p:nvPr/>
          </p:nvSpPr>
          <p:spPr>
            <a:xfrm>
              <a:off x="-2" y="258916"/>
              <a:ext cx="11729781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Online job postings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By occupation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For Ohio, JobsOhio regions, and counties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Monthly releases</a:t>
              </a:r>
              <a:endParaRPr lang="en-US" sz="1800" kern="1200" dirty="0"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94E183D-41F0-DBED-D193-D455755AB1AD}"/>
              </a:ext>
            </a:extLst>
          </p:cNvPr>
          <p:cNvGrpSpPr/>
          <p:nvPr/>
        </p:nvGrpSpPr>
        <p:grpSpPr>
          <a:xfrm>
            <a:off x="646577" y="2640735"/>
            <a:ext cx="3299486" cy="383760"/>
            <a:chOff x="525780" y="67036"/>
            <a:chExt cx="7360920" cy="383760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29346D40-86A6-071E-3C62-CC2F12A7CBC0}"/>
                </a:ext>
              </a:extLst>
            </p:cNvPr>
            <p:cNvSpPr/>
            <p:nvPr/>
          </p:nvSpPr>
          <p:spPr>
            <a:xfrm>
              <a:off x="525780" y="6703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Rectangle: Rounded Corners 6">
              <a:extLst>
                <a:ext uri="{FF2B5EF4-FFF2-40B4-BE49-F238E27FC236}">
                  <a16:creationId xmlns:a16="http://schemas.microsoft.com/office/drawing/2014/main" id="{8C295440-6A00-4CF0-6827-8FFA0584C6F7}"/>
                </a:ext>
              </a:extLst>
            </p:cNvPr>
            <p:cNvSpPr txBox="1"/>
            <p:nvPr/>
          </p:nvSpPr>
          <p:spPr>
            <a:xfrm>
              <a:off x="544514" y="8577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Description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129F768A-57B1-36B4-2B4D-F813D585D5A4}"/>
              </a:ext>
            </a:extLst>
          </p:cNvPr>
          <p:cNvGrpSpPr/>
          <p:nvPr/>
        </p:nvGrpSpPr>
        <p:grpSpPr>
          <a:xfrm>
            <a:off x="410898" y="4939037"/>
            <a:ext cx="5257800" cy="1269450"/>
            <a:chOff x="0" y="1790446"/>
            <a:chExt cx="10515600" cy="1269450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42F486BB-4E7D-CF37-505C-BF6F38CCC083}"/>
                </a:ext>
              </a:extLst>
            </p:cNvPr>
            <p:cNvSpPr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1">
              <a:schemeClr val="accent2">
                <a:hueOff val="-425907"/>
                <a:satOff val="-27536"/>
                <a:lumOff val="9019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706DBE4-3477-A4E7-FA0F-10EED57F6288}"/>
                </a:ext>
              </a:extLst>
            </p:cNvPr>
            <p:cNvSpPr txBox="1"/>
            <p:nvPr/>
          </p:nvSpPr>
          <p:spPr>
            <a:xfrm>
              <a:off x="0" y="1790446"/>
              <a:ext cx="10515600" cy="12694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Occupational demand trends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Skills analysis</a:t>
              </a:r>
            </a:p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latin typeface="Source Sans Pro" panose="020B0503030403020204" pitchFamily="34" charset="0"/>
                  <a:ea typeface="Source Sans Pro" panose="020B0503030403020204" pitchFamily="34" charset="0"/>
                </a:rPr>
                <a:t>Regional demand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0C2955C-79CB-2449-B380-F7B97F33BC73}"/>
              </a:ext>
            </a:extLst>
          </p:cNvPr>
          <p:cNvGrpSpPr/>
          <p:nvPr/>
        </p:nvGrpSpPr>
        <p:grpSpPr>
          <a:xfrm>
            <a:off x="646577" y="4747157"/>
            <a:ext cx="3299486" cy="383760"/>
            <a:chOff x="525780" y="1598566"/>
            <a:chExt cx="7360920" cy="383760"/>
          </a:xfrm>
        </p:grpSpPr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A1629B2C-4599-EF29-41C5-C746ADC76761}"/>
                </a:ext>
              </a:extLst>
            </p:cNvPr>
            <p:cNvSpPr/>
            <p:nvPr/>
          </p:nvSpPr>
          <p:spPr>
            <a:xfrm>
              <a:off x="525780" y="159856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25907"/>
                <a:satOff val="-27536"/>
                <a:lumOff val="9019"/>
                <a:alphaOff val="0"/>
              </a:schemeClr>
            </a:fillRef>
            <a:effectRef idx="2">
              <a:schemeClr val="accent2">
                <a:hueOff val="-425907"/>
                <a:satOff val="-27536"/>
                <a:lumOff val="9019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3" name="Rectangle: Rounded Corners 10">
              <a:extLst>
                <a:ext uri="{FF2B5EF4-FFF2-40B4-BE49-F238E27FC236}">
                  <a16:creationId xmlns:a16="http://schemas.microsoft.com/office/drawing/2014/main" id="{149302CD-A62F-625D-89DE-8FABC0C84091}"/>
                </a:ext>
              </a:extLst>
            </p:cNvPr>
            <p:cNvSpPr txBox="1"/>
            <p:nvPr/>
          </p:nvSpPr>
          <p:spPr>
            <a:xfrm>
              <a:off x="544514" y="161730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Data Uses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17235CE4-FDD4-16F9-2BC6-F1EE9375C353}"/>
              </a:ext>
            </a:extLst>
          </p:cNvPr>
          <p:cNvGrpSpPr/>
          <p:nvPr/>
        </p:nvGrpSpPr>
        <p:grpSpPr>
          <a:xfrm>
            <a:off x="6523304" y="2832615"/>
            <a:ext cx="5257800" cy="1512796"/>
            <a:chOff x="0" y="3321976"/>
            <a:chExt cx="10515600" cy="962325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52291ED-E0D8-F655-D545-9978B57CBD15}"/>
                </a:ext>
              </a:extLst>
            </p:cNvPr>
            <p:cNvSpPr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1">
              <a:schemeClr val="accent2">
                <a:hueOff val="-851813"/>
                <a:satOff val="-55072"/>
                <a:lumOff val="1803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E8094062-2D7C-E252-56CD-07CECE108D06}"/>
                </a:ext>
              </a:extLst>
            </p:cNvPr>
            <p:cNvSpPr txBox="1"/>
            <p:nvPr/>
          </p:nvSpPr>
          <p:spPr>
            <a:xfrm>
              <a:off x="0" y="3321976"/>
              <a:ext cx="10515600" cy="9623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16127" tIns="270764" rIns="816127" bIns="128016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800" kern="1200" dirty="0">
                  <a:solidFill>
                    <a:srgbClr val="C12637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Job Postings Home</a:t>
              </a:r>
              <a:endParaRPr lang="en-US" sz="1800" kern="1200" dirty="0">
                <a:solidFill>
                  <a:srgbClr val="C12637"/>
                </a:solidFill>
                <a:latin typeface="Source Sans Pro" panose="020B0503030403020204" pitchFamily="34" charset="0"/>
                <a:ea typeface="Source Sans Pro" panose="020B0503030403020204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BD2FBAB-5988-6B09-4F5F-ADB1CAE315C2}"/>
              </a:ext>
            </a:extLst>
          </p:cNvPr>
          <p:cNvGrpSpPr/>
          <p:nvPr/>
        </p:nvGrpSpPr>
        <p:grpSpPr>
          <a:xfrm>
            <a:off x="7059153" y="2659469"/>
            <a:ext cx="3299486" cy="383760"/>
            <a:chOff x="525780" y="3130096"/>
            <a:chExt cx="7360920" cy="383760"/>
          </a:xfrm>
        </p:grpSpPr>
        <p:sp>
          <p:nvSpPr>
            <p:cNvPr id="78" name="Rectangle: Rounded Corners 77">
              <a:extLst>
                <a:ext uri="{FF2B5EF4-FFF2-40B4-BE49-F238E27FC236}">
                  <a16:creationId xmlns:a16="http://schemas.microsoft.com/office/drawing/2014/main" id="{E3FEE3CC-E5F5-BBED-6E94-AF861B74E4E0}"/>
                </a:ext>
              </a:extLst>
            </p:cNvPr>
            <p:cNvSpPr/>
            <p:nvPr/>
          </p:nvSpPr>
          <p:spPr>
            <a:xfrm>
              <a:off x="525780" y="3130096"/>
              <a:ext cx="7360920" cy="38376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851813"/>
                <a:satOff val="-55072"/>
                <a:lumOff val="18038"/>
                <a:alphaOff val="0"/>
              </a:schemeClr>
            </a:fillRef>
            <a:effectRef idx="2">
              <a:schemeClr val="accent2">
                <a:hueOff val="-851813"/>
                <a:satOff val="-55072"/>
                <a:lumOff val="18038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9" name="Rectangle: Rounded Corners 14">
              <a:extLst>
                <a:ext uri="{FF2B5EF4-FFF2-40B4-BE49-F238E27FC236}">
                  <a16:creationId xmlns:a16="http://schemas.microsoft.com/office/drawing/2014/main" id="{5FA37228-4F27-FD60-AD2E-36F5247CFA16}"/>
                </a:ext>
              </a:extLst>
            </p:cNvPr>
            <p:cNvSpPr txBox="1"/>
            <p:nvPr/>
          </p:nvSpPr>
          <p:spPr>
            <a:xfrm>
              <a:off x="544514" y="3148830"/>
              <a:ext cx="7323452" cy="34629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8225" tIns="0" rIns="278225" bIns="0" numCol="1" spcCol="1270" anchor="ctr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b="1" kern="1200" dirty="0">
                  <a:solidFill>
                    <a:srgbClr val="0E3F75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Tools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37923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0E3F75"/>
      </a:dk2>
      <a:lt2>
        <a:srgbClr val="B0B3AF"/>
      </a:lt2>
      <a:accent1>
        <a:srgbClr val="C12637"/>
      </a:accent1>
      <a:accent2>
        <a:srgbClr val="0098D3"/>
      </a:accent2>
      <a:accent3>
        <a:srgbClr val="69C2C6"/>
      </a:accent3>
      <a:accent4>
        <a:srgbClr val="F3DF89"/>
      </a:accent4>
      <a:accent5>
        <a:srgbClr val="EBA70E"/>
      </a:accent5>
      <a:accent6>
        <a:srgbClr val="BBD36F"/>
      </a:accent6>
      <a:hlink>
        <a:srgbClr val="729364"/>
      </a:hlink>
      <a:folHlink>
        <a:srgbClr val="8A5E3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BB3C96ACFE084EA586324452FB1616" ma:contentTypeVersion="14" ma:contentTypeDescription="Create a new document." ma:contentTypeScope="" ma:versionID="ff2a7517ce590cae4fcd0b28c548bcd6">
  <xsd:schema xmlns:xsd="http://www.w3.org/2001/XMLSchema" xmlns:xs="http://www.w3.org/2001/XMLSchema" xmlns:p="http://schemas.microsoft.com/office/2006/metadata/properties" xmlns:ns2="8830e5d4-72f3-4c7a-8936-90f396d0015b" xmlns:ns3="ed180c32-f9bf-4f05-a3da-02f20c287b57" xmlns:ns4="06a0b0f5-ab3f-4382-8730-459fb424e421" targetNamespace="http://schemas.microsoft.com/office/2006/metadata/properties" ma:root="true" ma:fieldsID="47ed467c59ea81300665b08e9ceb1417" ns2:_="" ns3:_="" ns4:_="">
    <xsd:import namespace="8830e5d4-72f3-4c7a-8936-90f396d0015b"/>
    <xsd:import namespace="ed180c32-f9bf-4f05-a3da-02f20c287b57"/>
    <xsd:import namespace="06a0b0f5-ab3f-4382-8730-459fb424e4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30e5d4-72f3-4c7a-8936-90f396d001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234c9c0-dc82-4bd3-8448-fd5c6ce0fb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180c32-f9bf-4f05-a3da-02f20c287b5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a0b0f5-ab3f-4382-8730-459fb424e42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52c9ae-9658-47eb-a1af-dbbe9bd25504}" ma:internalName="TaxCatchAll" ma:showField="CatchAllData" ma:web="ed180c32-f9bf-4f05-a3da-02f20c287b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6a0b0f5-ab3f-4382-8730-459fb424e421" xsi:nil="true"/>
    <lcf76f155ced4ddcb4097134ff3c332f xmlns="8830e5d4-72f3-4c7a-8936-90f396d0015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0E6CBC-D2AC-47C5-B6F5-0603C12AFE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30e5d4-72f3-4c7a-8936-90f396d0015b"/>
    <ds:schemaRef ds:uri="ed180c32-f9bf-4f05-a3da-02f20c287b57"/>
    <ds:schemaRef ds:uri="06a0b0f5-ab3f-4382-8730-459fb424e4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96DBF4-D734-422E-8B89-9AFF3E14E9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737152-E1C9-4347-A295-56235CB7F3C6}">
  <ds:schemaRefs>
    <ds:schemaRef ds:uri="ed180c32-f9bf-4f05-a3da-02f20c287b57"/>
    <ds:schemaRef ds:uri="http://www.w3.org/XML/1998/namespace"/>
    <ds:schemaRef ds:uri="http://purl.org/dc/elements/1.1/"/>
    <ds:schemaRef ds:uri="8830e5d4-72f3-4c7a-8936-90f396d0015b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06a0b0f5-ab3f-4382-8730-459fb424e421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f920f5b4-f35a-4bd1-ab57-79db69ad10fb}" enabled="1" method="Standard" siteId="{50f8fcc4-94d8-4f07-84eb-36ed57c7c8a2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10279</TotalTime>
  <Words>526</Words>
  <Application>Microsoft Office PowerPoint</Application>
  <PresentationFormat>Widescreen</PresentationFormat>
  <Paragraphs>153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Source Sans Pro</vt:lpstr>
      <vt:lpstr>Office Theme</vt:lpstr>
      <vt:lpstr>OACC Data Summit: Labor Market Information’s Data Hub  Chris Dixon, Assistant Bureau Chief Ohio Bureau of Labor Market Information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Connect with Us</vt:lpstr>
    </vt:vector>
  </TitlesOfParts>
  <Company>Ohio Dept. of Job and Family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Bridges, Mohogany</dc:creator>
  <cp:lastModifiedBy>Dixon, Christopher</cp:lastModifiedBy>
  <cp:revision>26</cp:revision>
  <cp:lastPrinted>2025-09-18T20:37:20Z</cp:lastPrinted>
  <dcterms:created xsi:type="dcterms:W3CDTF">2022-07-28T13:03:03Z</dcterms:created>
  <dcterms:modified xsi:type="dcterms:W3CDTF">2026-07-23T14:30:17Z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0x01010098BB3C96ACFE084EA586324452FB1616</vt:lpwstr>
  </property>
</Properties>
</file>